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3"/>
  </p:notesMasterIdLst>
  <p:sldIdLst>
    <p:sldId id="256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4" r:id="rId21"/>
    <p:sldId id="303" r:id="rId22"/>
    <p:sldId id="305" r:id="rId23"/>
    <p:sldId id="306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6" r:id="rId32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Quicksand" panose="020B0604020202020204" charset="0"/>
      <p:regular r:id="rId35"/>
    </p:embeddedFont>
    <p:embeddedFont>
      <p:font typeface="Arial Unicode MS" panose="020B0604020202020204" pitchFamily="34" charset="-128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Verdana" panose="020B060403050404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C0BA"/>
    <a:srgbClr val="E74C3C"/>
    <a:srgbClr val="E2E2E3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2D9F61-85FD-4F65-8BD1-815F6F4FE68E}">
  <a:tblStyle styleId="{532D9F61-85FD-4F65-8BD1-815F6F4FE68E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60642" autoAdjust="0"/>
  </p:normalViewPr>
  <p:slideViewPr>
    <p:cSldViewPr snapToGrid="0">
      <p:cViewPr varScale="1">
        <p:scale>
          <a:sx n="36" d="100"/>
          <a:sy n="36" d="100"/>
        </p:scale>
        <p:origin x="1027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948578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440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2825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176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2889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5119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5107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512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32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885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2654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748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8897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282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67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062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077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891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20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840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5776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93784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307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5000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0750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7754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3303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91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9059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89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285619" y="240708"/>
            <a:ext cx="66803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cxnSp>
        <p:nvCxnSpPr>
          <p:cNvPr id="10" name="Shape 10"/>
          <p:cNvCxnSpPr>
            <a:stCxn id="11" idx="4"/>
          </p:cNvCxnSpPr>
          <p:nvPr/>
        </p:nvCxnSpPr>
        <p:spPr>
          <a:xfrm>
            <a:off x="895361" y="1013958"/>
            <a:ext cx="0" cy="32943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760661" y="744558"/>
            <a:ext cx="269400" cy="269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" name="Shape 10"/>
          <p:cNvCxnSpPr/>
          <p:nvPr userDrawn="1"/>
        </p:nvCxnSpPr>
        <p:spPr>
          <a:xfrm>
            <a:off x="895361" y="3716100"/>
            <a:ext cx="0" cy="32943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173150" y="5558341"/>
            <a:ext cx="66803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6000" b="0" i="0" u="none" strike="noStrike" cap="none" dirty="0">
                <a:solidFill>
                  <a:srgbClr val="E74C3C"/>
                </a:solidFill>
                <a:latin typeface="Calibri" panose="020F0502020204030204" pitchFamily="34" charset="0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 dirty="0"/>
          </a:p>
        </p:txBody>
      </p:sp>
      <p:cxnSp>
        <p:nvCxnSpPr>
          <p:cNvPr id="10" name="Shape 10"/>
          <p:cNvCxnSpPr/>
          <p:nvPr/>
        </p:nvCxnSpPr>
        <p:spPr>
          <a:xfrm>
            <a:off x="903750" y="0"/>
            <a:ext cx="0" cy="32943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" name="Shape 10"/>
          <p:cNvCxnSpPr/>
          <p:nvPr userDrawn="1"/>
        </p:nvCxnSpPr>
        <p:spPr>
          <a:xfrm>
            <a:off x="903750" y="2775775"/>
            <a:ext cx="0" cy="32943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769050" y="5970388"/>
            <a:ext cx="269400" cy="269400"/>
          </a:xfrm>
          <a:prstGeom prst="ellipse">
            <a:avLst/>
          </a:prstGeom>
          <a:solidFill>
            <a:srgbClr val="E74C3C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11"/>
          <p:cNvSpPr/>
          <p:nvPr userDrawn="1"/>
        </p:nvSpPr>
        <p:spPr>
          <a:xfrm>
            <a:off x="769050" y="485386"/>
            <a:ext cx="269400" cy="269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131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hape 23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" name="Shape 24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icksand"/>
              </a:defRPr>
            </a:lvl1pPr>
            <a:lvl2pPr lvl="1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 dirty="0"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165497" y="1600200"/>
            <a:ext cx="68580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F3F3F3"/>
              </a:buClr>
              <a:buSzPct val="100000"/>
              <a:buFont typeface="Quicksand"/>
              <a:buChar char="◦"/>
              <a:defRPr sz="3000">
                <a:solidFill>
                  <a:srgbClr val="F3F3F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icksand"/>
              </a:defRPr>
            </a:lvl1pPr>
            <a:lvl2pPr lvl="1" rtl="0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03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65497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3F3F3"/>
              </a:buClr>
              <a:buSzPct val="100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51" r:id="rId3"/>
    <p:sldLayoutId id="2147483656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1319176" y="213123"/>
            <a:ext cx="7478596" cy="1963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dirty="0" smtClean="0"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Delineating linear vegetation elements in agricultural landscapes</a:t>
            </a:r>
            <a:br>
              <a:rPr lang="en" sz="3600" dirty="0" smtClean="0"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" sz="3600" dirty="0" smtClean="0"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using LiDAR point clouds</a:t>
            </a:r>
            <a:endParaRPr lang="en" sz="3600" dirty="0"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9176" y="5435502"/>
            <a:ext cx="4742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Master Thesis -- Chris Lucas</a:t>
            </a:r>
          </a:p>
          <a:p>
            <a:endParaRPr lang="en-GB" sz="1600" dirty="0" smtClean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sz="1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Supervisors:</a:t>
            </a:r>
          </a:p>
          <a:p>
            <a:r>
              <a:rPr lang="en-GB" sz="1600" dirty="0" err="1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Dhr</a:t>
            </a: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prof. dr. </a:t>
            </a:r>
            <a:r>
              <a:rPr lang="en-GB" sz="1600" dirty="0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ir.</a:t>
            </a: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W. Bouten</a:t>
            </a:r>
          </a:p>
          <a:p>
            <a:r>
              <a:rPr lang="en-GB" sz="1600" dirty="0" err="1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Dhr</a:t>
            </a: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dr. A.C. </a:t>
            </a:r>
            <a:r>
              <a:rPr lang="en-GB" sz="1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Seijmonsbergen</a:t>
            </a:r>
            <a:endParaRPr lang="en-GB" sz="16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" t="15656" r="16431" b="4840"/>
          <a:stretch/>
        </p:blipFill>
        <p:spPr>
          <a:xfrm>
            <a:off x="1427721" y="2077374"/>
            <a:ext cx="5869724" cy="32497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5497" y="782960"/>
            <a:ext cx="6858000" cy="459900"/>
          </a:xfrm>
        </p:spPr>
        <p:txBody>
          <a:bodyPr>
            <a:noAutofit/>
          </a:bodyPr>
          <a:lstStyle/>
          <a:p>
            <a:r>
              <a:rPr lang="en-GB" sz="3200" dirty="0" smtClean="0">
                <a:latin typeface="Calibri" panose="020F0502020204030204" pitchFamily="34" charset="0"/>
              </a:rPr>
              <a:t>Parametrization</a:t>
            </a:r>
            <a:endParaRPr lang="en-GB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 smtClean="0">
                <a:latin typeface="Calibri" panose="020F0502020204030204" pitchFamily="34" charset="0"/>
              </a:rPr>
              <a:t> </a:t>
            </a:r>
            <a:endParaRPr lang="en-GB" sz="22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| Data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Method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Results |        | </a:t>
            </a:r>
            <a:r>
              <a:rPr lang="en-GB" sz="1050" dirty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757483" y="1260615"/>
            <a:ext cx="7535862" cy="52595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GB" sz="2800" dirty="0" smtClean="0">
                <a:latin typeface="Calibri" panose="020F0502020204030204" pitchFamily="34" charset="0"/>
              </a:rPr>
              <a:t>   Define neighbourhood</a:t>
            </a:r>
          </a:p>
          <a:p>
            <a:pPr lvl="1">
              <a:buNone/>
            </a:pPr>
            <a:r>
              <a:rPr lang="en-GB" sz="2200" dirty="0" smtClean="0">
                <a:latin typeface="Calibri" panose="020F0502020204030204" pitchFamily="34" charset="0"/>
              </a:rPr>
              <a:t>       ∙ K-nearest neighbours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 ∙ Spherical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 ∙ Cylindrical</a:t>
            </a:r>
          </a:p>
          <a:p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smtClean="0">
                <a:latin typeface="Calibri" panose="020F0502020204030204" pitchFamily="34" charset="0"/>
              </a:rPr>
              <a:t>  Basic parameters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 ∙ Height difference and standard deviation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 ∙ Radius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 ∙ Point density</a:t>
            </a:r>
          </a:p>
          <a:p>
            <a:r>
              <a:rPr lang="en-GB" sz="2800" dirty="0" smtClean="0">
                <a:latin typeface="Calibri" panose="020F0502020204030204" pitchFamily="34" charset="0"/>
              </a:rPr>
              <a:t>   Structure tensor parameters</a:t>
            </a:r>
          </a:p>
        </p:txBody>
      </p:sp>
    </p:spTree>
    <p:extLst>
      <p:ext uri="{BB962C8B-B14F-4D97-AF65-F5344CB8AC3E}">
        <p14:creationId xmlns:p14="http://schemas.microsoft.com/office/powerpoint/2010/main" val="20732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| Data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Method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Results |        | </a:t>
            </a:r>
            <a:r>
              <a:rPr lang="en-GB" sz="1050" dirty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757483" y="697442"/>
            <a:ext cx="4853203" cy="58189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GB" sz="2800" dirty="0" smtClean="0">
                <a:latin typeface="Calibri" panose="020F0502020204030204" pitchFamily="34" charset="0"/>
              </a:rPr>
              <a:t>   Determine the predominant</a:t>
            </a:r>
          </a:p>
          <a:p>
            <a:pPr>
              <a:buNone/>
            </a:pPr>
            <a:r>
              <a:rPr lang="en-GB" sz="2800" dirty="0" smtClean="0">
                <a:latin typeface="Calibri" panose="020F0502020204030204" pitchFamily="34" charset="0"/>
              </a:rPr>
              <a:t>     directions of a set of points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 ∙ Compute the eigenvectors and 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   eigenvalues (</a:t>
            </a:r>
            <a:r>
              <a:rPr lang="el-GR" sz="2200" dirty="0" smtClean="0">
                <a:latin typeface="Calibri" panose="020F0502020204030204" pitchFamily="34" charset="0"/>
              </a:rPr>
              <a:t>λ1,</a:t>
            </a:r>
            <a:r>
              <a:rPr lang="en-GB" sz="2200" dirty="0" smtClean="0">
                <a:latin typeface="Calibri" panose="020F0502020204030204" pitchFamily="34" charset="0"/>
              </a:rPr>
              <a:t> </a:t>
            </a:r>
            <a:r>
              <a:rPr lang="el-GR" sz="2200" dirty="0" smtClean="0">
                <a:latin typeface="Calibri" panose="020F0502020204030204" pitchFamily="34" charset="0"/>
              </a:rPr>
              <a:t>λ2,</a:t>
            </a:r>
            <a:r>
              <a:rPr lang="en-GB" sz="2200" dirty="0" smtClean="0">
                <a:latin typeface="Calibri" panose="020F0502020204030204" pitchFamily="34" charset="0"/>
              </a:rPr>
              <a:t> </a:t>
            </a:r>
            <a:r>
              <a:rPr lang="el-GR" sz="2200" dirty="0" smtClean="0">
                <a:latin typeface="Calibri" panose="020F0502020204030204" pitchFamily="34" charset="0"/>
              </a:rPr>
              <a:t>λ3</a:t>
            </a:r>
            <a:r>
              <a:rPr lang="en-GB" sz="2200" dirty="0" smtClean="0">
                <a:latin typeface="Calibri" panose="020F0502020204030204" pitchFamily="34" charset="0"/>
              </a:rPr>
              <a:t>) of the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   covariance matrix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 ∙ Eigenvectors -&gt; direction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 ∙ Eigenvalues -&gt; magnitude  </a:t>
            </a:r>
          </a:p>
          <a:p>
            <a:pPr lvl="1">
              <a:buNone/>
            </a:pPr>
            <a:endParaRPr lang="en-GB" sz="2200" dirty="0" smtClean="0">
              <a:latin typeface="Calibri" panose="020F0502020204030204" pitchFamily="34" charset="0"/>
            </a:endParaRPr>
          </a:p>
          <a:p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smtClean="0">
                <a:latin typeface="Calibri" panose="020F0502020204030204" pitchFamily="34" charset="0"/>
              </a:rPr>
              <a:t>  Distribution description</a:t>
            </a:r>
          </a:p>
          <a:p>
            <a:pPr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 ∙ </a:t>
            </a:r>
            <a:r>
              <a:rPr lang="el-GR" sz="2200" dirty="0" smtClean="0">
                <a:latin typeface="Calibri" panose="020F0502020204030204" pitchFamily="34" charset="0"/>
              </a:rPr>
              <a:t>λ</a:t>
            </a:r>
            <a:r>
              <a:rPr lang="en-GB" sz="2200" dirty="0" smtClean="0">
                <a:latin typeface="Calibri" panose="020F0502020204030204" pitchFamily="34" charset="0"/>
              </a:rPr>
              <a:t>1 &gt;&gt; </a:t>
            </a:r>
            <a:r>
              <a:rPr lang="el-GR" sz="2200" dirty="0" smtClean="0">
                <a:latin typeface="Calibri" panose="020F0502020204030204" pitchFamily="34" charset="0"/>
              </a:rPr>
              <a:t>λ</a:t>
            </a:r>
            <a:r>
              <a:rPr lang="en-GB" sz="2200" dirty="0" smtClean="0">
                <a:latin typeface="Calibri" panose="020F0502020204030204" pitchFamily="34" charset="0"/>
              </a:rPr>
              <a:t>2 &gt; </a:t>
            </a:r>
            <a:r>
              <a:rPr lang="el-GR" sz="2200" dirty="0" smtClean="0">
                <a:latin typeface="Calibri" panose="020F0502020204030204" pitchFamily="34" charset="0"/>
              </a:rPr>
              <a:t>λ</a:t>
            </a:r>
            <a:r>
              <a:rPr lang="en-GB" sz="2200" dirty="0" smtClean="0">
                <a:latin typeface="Calibri" panose="020F0502020204030204" pitchFamily="34" charset="0"/>
              </a:rPr>
              <a:t>3   :  linear</a:t>
            </a:r>
          </a:p>
          <a:p>
            <a:pPr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 ∙ </a:t>
            </a:r>
            <a:r>
              <a:rPr lang="el-GR" sz="2200" dirty="0" smtClean="0">
                <a:latin typeface="Calibri" panose="020F0502020204030204" pitchFamily="34" charset="0"/>
              </a:rPr>
              <a:t>λ</a:t>
            </a:r>
            <a:r>
              <a:rPr lang="en-GB" sz="2200" dirty="0" smtClean="0">
                <a:latin typeface="Calibri" panose="020F0502020204030204" pitchFamily="34" charset="0"/>
              </a:rPr>
              <a:t>1 ≈ </a:t>
            </a:r>
            <a:r>
              <a:rPr lang="el-GR" sz="2200" dirty="0" smtClean="0">
                <a:latin typeface="Calibri" panose="020F0502020204030204" pitchFamily="34" charset="0"/>
              </a:rPr>
              <a:t>λ</a:t>
            </a:r>
            <a:r>
              <a:rPr lang="en-GB" sz="2200" dirty="0" smtClean="0">
                <a:latin typeface="Calibri" panose="020F0502020204030204" pitchFamily="34" charset="0"/>
              </a:rPr>
              <a:t>2 &gt; </a:t>
            </a:r>
            <a:r>
              <a:rPr lang="el-GR" sz="2200" dirty="0" smtClean="0">
                <a:latin typeface="Calibri" panose="020F0502020204030204" pitchFamily="34" charset="0"/>
              </a:rPr>
              <a:t>λ</a:t>
            </a:r>
            <a:r>
              <a:rPr lang="en-GB" sz="2200" dirty="0" smtClean="0">
                <a:latin typeface="Calibri" panose="020F0502020204030204" pitchFamily="34" charset="0"/>
              </a:rPr>
              <a:t>3     :  planar</a:t>
            </a:r>
          </a:p>
          <a:p>
            <a:pPr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 ∙ </a:t>
            </a:r>
            <a:r>
              <a:rPr lang="el-GR" sz="2200" dirty="0" smtClean="0">
                <a:latin typeface="Calibri" panose="020F0502020204030204" pitchFamily="34" charset="0"/>
              </a:rPr>
              <a:t>λ</a:t>
            </a:r>
            <a:r>
              <a:rPr lang="en-GB" sz="2200" dirty="0" smtClean="0">
                <a:latin typeface="Calibri" panose="020F0502020204030204" pitchFamily="34" charset="0"/>
              </a:rPr>
              <a:t>1 </a:t>
            </a:r>
            <a:r>
              <a:rPr lang="en-GB" sz="2200" dirty="0">
                <a:latin typeface="Calibri" panose="020F0502020204030204" pitchFamily="34" charset="0"/>
              </a:rPr>
              <a:t>≈ </a:t>
            </a:r>
            <a:r>
              <a:rPr lang="el-GR" sz="2200" dirty="0">
                <a:latin typeface="Calibri" panose="020F0502020204030204" pitchFamily="34" charset="0"/>
              </a:rPr>
              <a:t>λ</a:t>
            </a:r>
            <a:r>
              <a:rPr lang="en-GB" sz="2200" dirty="0">
                <a:latin typeface="Calibri" panose="020F0502020204030204" pitchFamily="34" charset="0"/>
              </a:rPr>
              <a:t>2 ≈ </a:t>
            </a:r>
            <a:r>
              <a:rPr lang="el-GR" sz="2200" dirty="0" smtClean="0">
                <a:latin typeface="Calibri" panose="020F0502020204030204" pitchFamily="34" charset="0"/>
              </a:rPr>
              <a:t>λ</a:t>
            </a:r>
            <a:r>
              <a:rPr lang="en-GB" sz="2200" dirty="0" smtClean="0">
                <a:latin typeface="Calibri" panose="020F0502020204030204" pitchFamily="34" charset="0"/>
              </a:rPr>
              <a:t>3     :  scatter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928" y="1855433"/>
            <a:ext cx="3779076" cy="21885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929" y="4150992"/>
            <a:ext cx="3779076" cy="228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4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| Data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Method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Results |        | </a:t>
            </a:r>
            <a:r>
              <a:rPr lang="en-GB" sz="1050" dirty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174734" y="1242860"/>
            <a:ext cx="4472402" cy="52595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 lang="en-GB" sz="2800" dirty="0" smtClean="0"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09" y="1388341"/>
            <a:ext cx="60007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0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5497" y="782960"/>
            <a:ext cx="6858000" cy="459900"/>
          </a:xfrm>
        </p:spPr>
        <p:txBody>
          <a:bodyPr>
            <a:noAutofit/>
          </a:bodyPr>
          <a:lstStyle/>
          <a:p>
            <a:r>
              <a:rPr lang="en-GB" sz="3200" dirty="0" smtClean="0">
                <a:latin typeface="Calibri" panose="020F0502020204030204" pitchFamily="34" charset="0"/>
              </a:rPr>
              <a:t>Classification</a:t>
            </a:r>
            <a:endParaRPr lang="en-GB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 smtClean="0">
                <a:latin typeface="Calibri" panose="020F0502020204030204" pitchFamily="34" charset="0"/>
              </a:rPr>
              <a:t> </a:t>
            </a:r>
            <a:endParaRPr lang="en-GB" sz="22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| Data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Method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Results |        | </a:t>
            </a:r>
            <a:r>
              <a:rPr lang="en-GB" sz="1050" dirty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757483" y="1271350"/>
            <a:ext cx="7535862" cy="52595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GB" sz="2800" dirty="0" smtClean="0">
                <a:latin typeface="Calibri" panose="020F0502020204030204" pitchFamily="34" charset="0"/>
              </a:rPr>
              <a:t>   Remove irrelevant points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∙ High </a:t>
            </a:r>
            <a:r>
              <a:rPr lang="en-GB" sz="2200" dirty="0">
                <a:latin typeface="Calibri" panose="020F0502020204030204" pitchFamily="34" charset="0"/>
              </a:rPr>
              <a:t>planarity value, P λ &gt; </a:t>
            </a:r>
            <a:r>
              <a:rPr lang="en-GB" sz="2200" dirty="0" smtClean="0">
                <a:latin typeface="Calibri" panose="020F0502020204030204" pitchFamily="34" charset="0"/>
              </a:rPr>
              <a:t>0.7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∙ Low </a:t>
            </a:r>
            <a:r>
              <a:rPr lang="en-GB" sz="2200" dirty="0" err="1">
                <a:latin typeface="Calibri" panose="020F0502020204030204" pitchFamily="34" charset="0"/>
              </a:rPr>
              <a:t>sphericity</a:t>
            </a:r>
            <a:r>
              <a:rPr lang="en-GB" sz="2200" dirty="0">
                <a:latin typeface="Calibri" panose="020F0502020204030204" pitchFamily="34" charset="0"/>
              </a:rPr>
              <a:t> value, S λ &lt; 0.05</a:t>
            </a:r>
            <a:endParaRPr lang="en-GB" sz="2200" dirty="0" smtClean="0"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673" y="2915575"/>
            <a:ext cx="5209309" cy="27987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687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| Data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Method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Results |        | </a:t>
            </a:r>
            <a:r>
              <a:rPr lang="en-GB" sz="1050" dirty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748963" y="770397"/>
            <a:ext cx="4565321" cy="57727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GB" sz="2800" dirty="0" smtClean="0">
                <a:latin typeface="Calibri" panose="020F0502020204030204" pitchFamily="34" charset="0"/>
              </a:rPr>
              <a:t>   Supervised Classification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∙ Vegetation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∙ Non-vegetation</a:t>
            </a:r>
          </a:p>
          <a:p>
            <a:pPr lvl="1"/>
            <a:endParaRPr lang="en-GB" sz="2200" dirty="0" smtClean="0">
              <a:latin typeface="Calibri" panose="020F0502020204030204" pitchFamily="34" charset="0"/>
            </a:endParaRPr>
          </a:p>
          <a:p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smtClean="0">
                <a:latin typeface="Calibri" panose="020F0502020204030204" pitchFamily="34" charset="0"/>
              </a:rPr>
              <a:t>  Imbalanced dataset</a:t>
            </a:r>
          </a:p>
          <a:p>
            <a:endParaRPr lang="en-GB" sz="2800" dirty="0" smtClean="0">
              <a:latin typeface="Calibri" panose="020F0502020204030204" pitchFamily="34" charset="0"/>
            </a:endParaRPr>
          </a:p>
          <a:p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smtClean="0">
                <a:latin typeface="Calibri" panose="020F0502020204030204" pitchFamily="34" charset="0"/>
              </a:rPr>
              <a:t>  Balanced Random Forest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∙ Bootstrap sample minority class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∙ Random sample majority class, 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  size based on minority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285" y="3710026"/>
            <a:ext cx="3590855" cy="26641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214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| Data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Method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Results |        | </a:t>
            </a:r>
            <a:r>
              <a:rPr lang="en-GB" sz="1050" dirty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757842" y="1844596"/>
            <a:ext cx="5004394" cy="57727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smtClean="0">
                <a:latin typeface="Calibri" panose="020F0502020204030204" pitchFamily="34" charset="0"/>
              </a:rPr>
              <a:t>  Accuracy </a:t>
            </a:r>
            <a:r>
              <a:rPr lang="en-GB" sz="2800" dirty="0">
                <a:latin typeface="Calibri" panose="020F0502020204030204" pitchFamily="34" charset="0"/>
              </a:rPr>
              <a:t>assessment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∙ 10-fold </a:t>
            </a:r>
            <a:r>
              <a:rPr lang="en-GB" sz="2200" dirty="0">
                <a:latin typeface="Calibri" panose="020F0502020204030204" pitchFamily="34" charset="0"/>
              </a:rPr>
              <a:t>cross validation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∙ Conventional </a:t>
            </a:r>
            <a:r>
              <a:rPr lang="en-GB" sz="2200" dirty="0">
                <a:latin typeface="Calibri" panose="020F0502020204030204" pitchFamily="34" charset="0"/>
              </a:rPr>
              <a:t>metrics not useful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   ∙ Area </a:t>
            </a:r>
            <a:r>
              <a:rPr lang="en-GB" sz="2200" dirty="0">
                <a:latin typeface="Calibri" panose="020F0502020204030204" pitchFamily="34" charset="0"/>
              </a:rPr>
              <a:t>under ROC-curve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   ∙ Matthews </a:t>
            </a:r>
            <a:r>
              <a:rPr lang="en-GB" sz="2200" dirty="0">
                <a:latin typeface="Calibri" panose="020F0502020204030204" pitchFamily="34" charset="0"/>
              </a:rPr>
              <a:t>Correlation Coefficient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   ∙ Geometric mean</a:t>
            </a:r>
          </a:p>
          <a:p>
            <a:pPr lvl="1"/>
            <a:endParaRPr lang="en-GB" sz="220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92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| Data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Method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Results |        | </a:t>
            </a:r>
            <a:r>
              <a:rPr lang="en-GB" sz="1050" dirty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748964" y="2084292"/>
            <a:ext cx="5410794" cy="57727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smtClean="0">
                <a:latin typeface="Calibri" panose="020F0502020204030204" pitchFamily="34" charset="0"/>
              </a:rPr>
              <a:t>  Trees and low vegetation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 </a:t>
            </a:r>
            <a:r>
              <a:rPr lang="en-GB" sz="2200" dirty="0" smtClean="0">
                <a:latin typeface="Calibri" panose="020F0502020204030204" pitchFamily="34" charset="0"/>
              </a:rPr>
              <a:t>    ∙ Cylindrical neighbourhood (radius of 2m)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∙ Height difference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   ∙   &gt; 4m  -&gt;  trees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   ∙   &lt; 4m  -&gt;  low vegetation</a:t>
            </a:r>
            <a:endParaRPr lang="en-GB" sz="2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17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5497" y="782960"/>
            <a:ext cx="6858000" cy="459900"/>
          </a:xfrm>
        </p:spPr>
        <p:txBody>
          <a:bodyPr>
            <a:noAutofit/>
          </a:bodyPr>
          <a:lstStyle/>
          <a:p>
            <a:r>
              <a:rPr lang="en-GB" sz="3200" dirty="0" smtClean="0">
                <a:latin typeface="Calibri" panose="020F0502020204030204" pitchFamily="34" charset="0"/>
              </a:rPr>
              <a:t>Delineation of linear elements</a:t>
            </a:r>
            <a:endParaRPr lang="en-GB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 smtClean="0">
                <a:latin typeface="Calibri" panose="020F0502020204030204" pitchFamily="34" charset="0"/>
              </a:rPr>
              <a:t> </a:t>
            </a:r>
            <a:endParaRPr lang="en-GB" sz="22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| Data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Method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Results |        | </a:t>
            </a:r>
            <a:r>
              <a:rPr lang="en-GB" sz="1050" dirty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757484" y="1372347"/>
            <a:ext cx="7535862" cy="52595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GB" sz="2800" dirty="0" smtClean="0">
                <a:latin typeface="Calibri" panose="020F0502020204030204" pitchFamily="34" charset="0"/>
              </a:rPr>
              <a:t>   Grow rectangular regions</a:t>
            </a:r>
          </a:p>
          <a:p>
            <a:r>
              <a:rPr lang="en-GB" sz="2800" dirty="0" smtClean="0">
                <a:latin typeface="Calibri" panose="020F0502020204030204" pitchFamily="34" charset="0"/>
              </a:rPr>
              <a:t>   Check for linearity</a:t>
            </a:r>
          </a:p>
          <a:p>
            <a:endParaRPr lang="en-GB" sz="2800" dirty="0" smtClean="0">
              <a:latin typeface="Calibri" panose="020F0502020204030204" pitchFamily="34" charset="0"/>
            </a:endParaRPr>
          </a:p>
          <a:p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smtClean="0">
                <a:latin typeface="Calibri" panose="020F0502020204030204" pitchFamily="34" charset="0"/>
              </a:rPr>
              <a:t>  </a:t>
            </a:r>
            <a:r>
              <a:rPr lang="en-GB" sz="2800" dirty="0" err="1" smtClean="0">
                <a:latin typeface="Calibri" panose="020F0502020204030204" pitchFamily="34" charset="0"/>
              </a:rPr>
              <a:t>Preprocessing</a:t>
            </a:r>
            <a:endParaRPr lang="en-GB" sz="2800" dirty="0" smtClean="0">
              <a:latin typeface="Calibri" panose="020F0502020204030204" pitchFamily="34" charset="0"/>
            </a:endParaRPr>
          </a:p>
          <a:p>
            <a:pPr lvl="1">
              <a:buNone/>
            </a:pPr>
            <a:r>
              <a:rPr lang="en-GB" sz="2200" dirty="0" smtClean="0">
                <a:latin typeface="Calibri" panose="020F0502020204030204" pitchFamily="34" charset="0"/>
              </a:rPr>
              <a:t>       ∙ 2D</a:t>
            </a:r>
          </a:p>
          <a:p>
            <a:pPr lvl="1"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 ∙ </a:t>
            </a:r>
            <a:r>
              <a:rPr lang="en-GB" sz="2200" dirty="0" err="1" smtClean="0">
                <a:latin typeface="Calibri" panose="020F0502020204030204" pitchFamily="34" charset="0"/>
              </a:rPr>
              <a:t>Downsampled</a:t>
            </a:r>
            <a:endParaRPr lang="en-GB" sz="2200" dirty="0" smtClean="0">
              <a:latin typeface="Calibri" panose="020F0502020204030204" pitchFamily="34" charset="0"/>
            </a:endParaRPr>
          </a:p>
          <a:p>
            <a:endParaRPr lang="en-GB" sz="280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10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| Data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Method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Results |        | </a:t>
            </a:r>
            <a:r>
              <a:rPr lang="en-GB" sz="1050" dirty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/>
              <p:cNvSpPr txBox="1">
                <a:spLocks/>
              </p:cNvSpPr>
              <p:nvPr/>
            </p:nvSpPr>
            <p:spPr>
              <a:xfrm>
                <a:off x="757842" y="360217"/>
                <a:ext cx="4622026" cy="6236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3F3F3"/>
                  </a:buClr>
                  <a:buSzPct val="100000"/>
                  <a:buFont typeface="Quicksand"/>
                  <a:buChar char="◦"/>
                  <a:defRPr sz="3000" b="0" i="0" u="none" strike="noStrike" cap="none">
                    <a:solidFill>
                      <a:srgbClr val="F3F3F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F3F3F3"/>
                  </a:buClr>
                  <a:buSzPct val="100000"/>
                  <a:buFont typeface="Quicksand"/>
                  <a:buChar char="▫"/>
                  <a:defRPr sz="2400" b="0" i="0" u="none" strike="noStrike" cap="none">
                    <a:solidFill>
                      <a:srgbClr val="F3F3F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F3F3F3"/>
                  </a:buClr>
                  <a:buSzPct val="100000"/>
                  <a:buFont typeface="Quicksand"/>
                  <a:buNone/>
                  <a:defRPr sz="2400" b="0" i="0" u="none" strike="noStrike" cap="none">
                    <a:solidFill>
                      <a:srgbClr val="F3F3F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3F3F3"/>
                  </a:buClr>
                  <a:buSzPct val="100000"/>
                  <a:buFont typeface="Quicksand"/>
                  <a:buNone/>
                  <a:defRPr sz="1800" b="0" i="0" u="none" strike="noStrike" cap="none">
                    <a:solidFill>
                      <a:srgbClr val="F3F3F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3F3F3"/>
                  </a:buClr>
                  <a:buSzPct val="100000"/>
                  <a:buFont typeface="Quicksand"/>
                  <a:buNone/>
                  <a:defRPr sz="1800" b="0" i="0" u="none" strike="noStrike" cap="none">
                    <a:solidFill>
                      <a:srgbClr val="F3F3F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3F3F3"/>
                  </a:buClr>
                  <a:buSzPct val="100000"/>
                  <a:buFont typeface="Quicksand"/>
                  <a:buNone/>
                  <a:defRPr sz="1800" b="0" i="0" u="none" strike="noStrike" cap="none">
                    <a:solidFill>
                      <a:srgbClr val="F3F3F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3F3F3"/>
                  </a:buClr>
                  <a:buSzPct val="100000"/>
                  <a:buFont typeface="Quicksand"/>
                  <a:buNone/>
                  <a:defRPr sz="1800" b="0" i="0" u="none" strike="noStrike" cap="none">
                    <a:solidFill>
                      <a:srgbClr val="F3F3F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3F3F3"/>
                  </a:buClr>
                  <a:buSzPct val="100000"/>
                  <a:buFont typeface="Quicksand"/>
                  <a:buNone/>
                  <a:defRPr sz="1800" b="0" i="0" u="none" strike="noStrike" cap="none">
                    <a:solidFill>
                      <a:srgbClr val="F3F3F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3F3F3"/>
                  </a:buClr>
                  <a:buSzPct val="100000"/>
                  <a:buFont typeface="Quicksand"/>
                  <a:buNone/>
                  <a:defRPr sz="1800" b="0" i="0" u="none" strike="noStrike" cap="none">
                    <a:solidFill>
                      <a:srgbClr val="F3F3F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9pPr>
              </a:lstStyle>
              <a:p>
                <a:r>
                  <a:rPr lang="en-GB" sz="2800" dirty="0" smtClean="0">
                    <a:latin typeface="Calibri" panose="020F0502020204030204" pitchFamily="34" charset="0"/>
                  </a:rPr>
                  <a:t>   Rectangularity</a:t>
                </a:r>
              </a:p>
              <a:p>
                <a:endParaRPr lang="en-GB" sz="2800" dirty="0" smtClean="0">
                  <a:latin typeface="Calibri" panose="020F0502020204030204" pitchFamily="34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𝐴𝑟𝑒𝑎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𝑂𝑏𝑗𝑒𝑐𝑡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𝐴𝑟𝑒𝑎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𝑚𝑖𝑛𝑖𝑚𝑢𝑚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𝑏𝑜𝑢𝑛𝑑𝑖𝑛𝑔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𝑟𝑒𝑐𝑡𝑎𝑛𝑔𝑙𝑒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800" dirty="0">
                  <a:latin typeface="Calibri" panose="020F0502020204030204" pitchFamily="34" charset="0"/>
                </a:endParaRPr>
              </a:p>
              <a:p>
                <a:endParaRPr lang="en-GB" sz="2800" dirty="0" smtClean="0">
                  <a:latin typeface="Calibri" panose="020F0502020204030204" pitchFamily="34" charset="0"/>
                </a:endParaRPr>
              </a:p>
              <a:p>
                <a:r>
                  <a:rPr lang="en-GB" sz="2800" dirty="0">
                    <a:latin typeface="Calibri" panose="020F0502020204030204" pitchFamily="34" charset="0"/>
                  </a:rPr>
                  <a:t> </a:t>
                </a:r>
                <a:r>
                  <a:rPr lang="en-GB" sz="2800" dirty="0" smtClean="0">
                    <a:latin typeface="Calibri" panose="020F0502020204030204" pitchFamily="34" charset="0"/>
                  </a:rPr>
                  <a:t>  Area minimum bounding </a:t>
                </a:r>
              </a:p>
              <a:p>
                <a:pPr>
                  <a:buNone/>
                </a:pPr>
                <a:r>
                  <a:rPr lang="en-GB" sz="2800" dirty="0" smtClean="0">
                    <a:latin typeface="Calibri" panose="020F0502020204030204" pitchFamily="34" charset="0"/>
                  </a:rPr>
                  <a:t>    rectangle</a:t>
                </a:r>
              </a:p>
              <a:p>
                <a:pPr lvl="1">
                  <a:buNone/>
                </a:pPr>
                <a:r>
                  <a:rPr lang="en-GB" sz="2200" dirty="0" smtClean="0">
                    <a:latin typeface="Calibri" panose="020F0502020204030204" pitchFamily="34" charset="0"/>
                  </a:rPr>
                  <a:t>       ∙ Rotating </a:t>
                </a:r>
                <a:r>
                  <a:rPr lang="en-GB" sz="2200" dirty="0" err="1" smtClean="0">
                    <a:latin typeface="Calibri" panose="020F0502020204030204" pitchFamily="34" charset="0"/>
                  </a:rPr>
                  <a:t>Caliphers</a:t>
                </a:r>
                <a:endParaRPr lang="en-GB" sz="2200" dirty="0" smtClean="0">
                  <a:latin typeface="Calibri" panose="020F0502020204030204" pitchFamily="34" charset="0"/>
                </a:endParaRPr>
              </a:p>
              <a:p>
                <a:pPr lvl="1"/>
                <a:endParaRPr lang="en-GB" sz="2200" dirty="0">
                  <a:latin typeface="Calibri" panose="020F0502020204030204" pitchFamily="34" charset="0"/>
                </a:endParaRPr>
              </a:p>
              <a:p>
                <a:r>
                  <a:rPr lang="en-GB" sz="2800" dirty="0" smtClean="0">
                    <a:latin typeface="Calibri" panose="020F0502020204030204" pitchFamily="34" charset="0"/>
                  </a:rPr>
                  <a:t>   Area object</a:t>
                </a:r>
              </a:p>
              <a:p>
                <a:pPr lvl="1">
                  <a:buNone/>
                </a:pPr>
                <a:r>
                  <a:rPr lang="en-GB" sz="2200" dirty="0">
                    <a:latin typeface="Calibri" panose="020F0502020204030204" pitchFamily="34" charset="0"/>
                  </a:rPr>
                  <a:t> </a:t>
                </a:r>
                <a:r>
                  <a:rPr lang="en-GB" sz="2200" dirty="0" smtClean="0">
                    <a:latin typeface="Calibri" panose="020F0502020204030204" pitchFamily="34" charset="0"/>
                  </a:rPr>
                  <a:t>     ∙ Alpha Shape</a:t>
                </a:r>
              </a:p>
              <a:p>
                <a:pPr lvl="1">
                  <a:buNone/>
                </a:pPr>
                <a:r>
                  <a:rPr lang="en-GB" sz="2200" dirty="0" smtClean="0">
                    <a:latin typeface="Calibri" panose="020F0502020204030204" pitchFamily="34" charset="0"/>
                  </a:rPr>
                  <a:t>      ∙ </a:t>
                </a:r>
                <a:r>
                  <a:rPr lang="en-GB" sz="2200" dirty="0" err="1" smtClean="0">
                    <a:latin typeface="Calibri" panose="020F0502020204030204" pitchFamily="34" charset="0"/>
                  </a:rPr>
                  <a:t>Delauney</a:t>
                </a:r>
                <a:r>
                  <a:rPr lang="en-GB" sz="2200" dirty="0" smtClean="0">
                    <a:latin typeface="Calibri" panose="020F0502020204030204" pitchFamily="34" charset="0"/>
                  </a:rPr>
                  <a:t> triangulation</a:t>
                </a:r>
              </a:p>
              <a:p>
                <a:pPr lvl="1">
                  <a:buNone/>
                </a:pPr>
                <a:r>
                  <a:rPr lang="en-GB" sz="2200" dirty="0" smtClean="0">
                    <a:latin typeface="Calibri" panose="020F0502020204030204" pitchFamily="34" charset="0"/>
                  </a:rPr>
                  <a:t>      ∙ Remove triangles when</a:t>
                </a:r>
              </a:p>
              <a:p>
                <a:pPr lvl="1">
                  <a:buNone/>
                </a:pPr>
                <a:r>
                  <a:rPr lang="en-GB" sz="2200" dirty="0">
                    <a:latin typeface="Calibri" panose="020F0502020204030204" pitchFamily="34" charset="0"/>
                  </a:rPr>
                  <a:t> </a:t>
                </a:r>
                <a:r>
                  <a:rPr lang="en-GB" sz="2200" dirty="0" smtClean="0">
                    <a:latin typeface="Calibri" panose="020F0502020204030204" pitchFamily="34" charset="0"/>
                  </a:rPr>
                  <a:t>       circumradius &gt; 1/</a:t>
                </a:r>
                <a:r>
                  <a:rPr lang="el-GR" sz="2200" dirty="0" smtClean="0">
                    <a:latin typeface="Calibri" panose="020F0502020204030204" pitchFamily="34" charset="0"/>
                  </a:rPr>
                  <a:t>α</a:t>
                </a:r>
                <a:endParaRPr lang="en-GB" sz="220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42" y="360217"/>
                <a:ext cx="4622026" cy="6236172"/>
              </a:xfrm>
              <a:prstGeom prst="rect">
                <a:avLst/>
              </a:prstGeom>
              <a:blipFill rotWithShape="0">
                <a:blip r:embed="rId3"/>
                <a:stretch>
                  <a:fillRect l="-2372" t="-196" b="-2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073" y="2816319"/>
            <a:ext cx="3796224" cy="37800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858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| Data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Method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Results |        | </a:t>
            </a:r>
            <a:r>
              <a:rPr lang="en-GB" sz="1050" dirty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757841" y="1062181"/>
            <a:ext cx="4016103" cy="55342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GB" sz="2800" dirty="0" smtClean="0">
                <a:latin typeface="Calibri" panose="020F0502020204030204" pitchFamily="34" charset="0"/>
              </a:rPr>
              <a:t> Region growing</a:t>
            </a:r>
            <a:endParaRPr lang="en-GB" sz="2200" dirty="0" smtClean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800" y="1763038"/>
            <a:ext cx="7010087" cy="28839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291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497" y="767575"/>
            <a:ext cx="6858000" cy="459900"/>
          </a:xfrm>
        </p:spPr>
        <p:txBody>
          <a:bodyPr/>
          <a:lstStyle/>
          <a:p>
            <a:r>
              <a:rPr lang="en-GB" sz="3200" dirty="0" smtClean="0">
                <a:latin typeface="Calibri" panose="020F0502020204030204" pitchFamily="34" charset="0"/>
              </a:rPr>
              <a:t>Introduction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124" y="1681018"/>
            <a:ext cx="6858000" cy="4915372"/>
          </a:xfrm>
        </p:spPr>
        <p:txBody>
          <a:bodyPr/>
          <a:lstStyle/>
          <a:p>
            <a:r>
              <a:rPr lang="en-GB" sz="2800" dirty="0" smtClean="0">
                <a:latin typeface="Calibri" panose="020F0502020204030204" pitchFamily="34" charset="0"/>
              </a:rPr>
              <a:t>   Human impact</a:t>
            </a:r>
          </a:p>
          <a:p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smtClean="0">
                <a:latin typeface="Calibri" panose="020F0502020204030204" pitchFamily="34" charset="0"/>
              </a:rPr>
              <a:t>  Mosaic landscape</a:t>
            </a:r>
          </a:p>
          <a:p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smtClean="0">
                <a:latin typeface="Calibri" panose="020F0502020204030204" pitchFamily="34" charset="0"/>
              </a:rPr>
              <a:t>  Linear elements</a:t>
            </a:r>
          </a:p>
          <a:p>
            <a:pPr lvl="2"/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∙ </a:t>
            </a:r>
            <a:r>
              <a:rPr lang="en-GB" sz="2200" dirty="0">
                <a:latin typeface="Calibri" panose="020F0502020204030204" pitchFamily="34" charset="0"/>
              </a:rPr>
              <a:t>Roads</a:t>
            </a:r>
          </a:p>
          <a:p>
            <a:pPr lvl="2"/>
            <a:r>
              <a:rPr lang="en-GB" sz="2200" dirty="0">
                <a:latin typeface="Calibri" panose="020F0502020204030204" pitchFamily="34" charset="0"/>
              </a:rPr>
              <a:t>    </a:t>
            </a:r>
            <a:r>
              <a:rPr lang="en-GB" sz="2200" dirty="0" smtClean="0">
                <a:latin typeface="Calibri" panose="020F0502020204030204" pitchFamily="34" charset="0"/>
              </a:rPr>
              <a:t>  ∙ </a:t>
            </a:r>
            <a:r>
              <a:rPr lang="en-GB" sz="2200" dirty="0">
                <a:latin typeface="Calibri" panose="020F0502020204030204" pitchFamily="34" charset="0"/>
              </a:rPr>
              <a:t>Tree lines</a:t>
            </a:r>
          </a:p>
          <a:p>
            <a:pPr lvl="2"/>
            <a:r>
              <a:rPr lang="en-GB" sz="2200" dirty="0">
                <a:latin typeface="Calibri" panose="020F0502020204030204" pitchFamily="34" charset="0"/>
              </a:rPr>
              <a:t>    </a:t>
            </a:r>
            <a:r>
              <a:rPr lang="en-GB" sz="2200" dirty="0" smtClean="0">
                <a:latin typeface="Calibri" panose="020F0502020204030204" pitchFamily="34" charset="0"/>
              </a:rPr>
              <a:t>  ∙ </a:t>
            </a:r>
            <a:r>
              <a:rPr lang="en-GB" sz="2200" dirty="0">
                <a:latin typeface="Calibri" panose="020F0502020204030204" pitchFamily="34" charset="0"/>
              </a:rPr>
              <a:t>Hedges</a:t>
            </a:r>
          </a:p>
          <a:p>
            <a:pPr lvl="2"/>
            <a:r>
              <a:rPr lang="en-GB" sz="2200" dirty="0">
                <a:latin typeface="Calibri" panose="020F0502020204030204" pitchFamily="34" charset="0"/>
              </a:rPr>
              <a:t>    </a:t>
            </a:r>
            <a:r>
              <a:rPr lang="en-GB" sz="2200" dirty="0" smtClean="0">
                <a:latin typeface="Calibri" panose="020F0502020204030204" pitchFamily="34" charset="0"/>
              </a:rPr>
              <a:t>  ∙ </a:t>
            </a:r>
            <a:r>
              <a:rPr lang="en-GB" sz="2200" dirty="0">
                <a:latin typeface="Calibri" panose="020F0502020204030204" pitchFamily="34" charset="0"/>
              </a:rPr>
              <a:t>Water</a:t>
            </a:r>
            <a:endParaRPr lang="en-GB" sz="2800" dirty="0" smtClean="0">
              <a:latin typeface="Calibri" panose="020F0502020204030204" pitchFamily="34" charset="0"/>
            </a:endParaRPr>
          </a:p>
          <a:p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smtClean="0">
                <a:latin typeface="Calibri" panose="020F0502020204030204" pitchFamily="34" charset="0"/>
              </a:rPr>
              <a:t>  Corridors &amp; barriers</a:t>
            </a:r>
          </a:p>
          <a:p>
            <a:pPr lvl="2"/>
            <a:endParaRPr lang="en-GB" sz="22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510" t="14810"/>
          <a:stretch/>
        </p:blipFill>
        <p:spPr>
          <a:xfrm>
            <a:off x="4645891" y="1681018"/>
            <a:ext cx="4152844" cy="222677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307" t="14171" b="9354"/>
          <a:stretch/>
        </p:blipFill>
        <p:spPr>
          <a:xfrm>
            <a:off x="4645891" y="4138704"/>
            <a:ext cx="4152844" cy="218968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Research Area |        | Data |        </a:t>
            </a:r>
            <a:r>
              <a:rPr lang="en-GB" sz="1050" dirty="0" smtClean="0">
                <a:solidFill>
                  <a:srgbClr val="F2F2F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Method |        | Results |        | </a:t>
            </a:r>
            <a:r>
              <a:rPr lang="en-GB" sz="1050" dirty="0">
                <a:solidFill>
                  <a:srgbClr val="F2F2F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F2F2F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F2F2F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84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| Data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Method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Results |        | </a:t>
            </a:r>
            <a:r>
              <a:rPr lang="en-GB" sz="1050" dirty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706" y="795219"/>
            <a:ext cx="7367699" cy="51350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5631747" y="1361817"/>
            <a:ext cx="0" cy="2734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917255" y="1150495"/>
            <a:ext cx="0" cy="2734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107579" y="3430923"/>
            <a:ext cx="0" cy="2734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751103" y="3636638"/>
            <a:ext cx="0" cy="2734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54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| Data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Method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Results |        | </a:t>
            </a:r>
            <a:r>
              <a:rPr lang="en-GB" sz="1050" dirty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/>
              <p:cNvSpPr txBox="1">
                <a:spLocks/>
              </p:cNvSpPr>
              <p:nvPr/>
            </p:nvSpPr>
            <p:spPr>
              <a:xfrm>
                <a:off x="766721" y="1062181"/>
                <a:ext cx="3443448" cy="55342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3F3F3"/>
                  </a:buClr>
                  <a:buSzPct val="100000"/>
                  <a:buFont typeface="Quicksand"/>
                  <a:buChar char="◦"/>
                  <a:defRPr sz="3000" b="0" i="0" u="none" strike="noStrike" cap="none">
                    <a:solidFill>
                      <a:srgbClr val="F3F3F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F3F3F3"/>
                  </a:buClr>
                  <a:buSzPct val="100000"/>
                  <a:buFont typeface="Quicksand"/>
                  <a:buChar char="▫"/>
                  <a:defRPr sz="2400" b="0" i="0" u="none" strike="noStrike" cap="none">
                    <a:solidFill>
                      <a:srgbClr val="F3F3F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F3F3F3"/>
                  </a:buClr>
                  <a:buSzPct val="100000"/>
                  <a:buFont typeface="Quicksand"/>
                  <a:buNone/>
                  <a:defRPr sz="2400" b="0" i="0" u="none" strike="noStrike" cap="none">
                    <a:solidFill>
                      <a:srgbClr val="F3F3F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3F3F3"/>
                  </a:buClr>
                  <a:buSzPct val="100000"/>
                  <a:buFont typeface="Quicksand"/>
                  <a:buNone/>
                  <a:defRPr sz="1800" b="0" i="0" u="none" strike="noStrike" cap="none">
                    <a:solidFill>
                      <a:srgbClr val="F3F3F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3F3F3"/>
                  </a:buClr>
                  <a:buSzPct val="100000"/>
                  <a:buFont typeface="Quicksand"/>
                  <a:buNone/>
                  <a:defRPr sz="1800" b="0" i="0" u="none" strike="noStrike" cap="none">
                    <a:solidFill>
                      <a:srgbClr val="F3F3F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3F3F3"/>
                  </a:buClr>
                  <a:buSzPct val="100000"/>
                  <a:buFont typeface="Quicksand"/>
                  <a:buNone/>
                  <a:defRPr sz="1800" b="0" i="0" u="none" strike="noStrike" cap="none">
                    <a:solidFill>
                      <a:srgbClr val="F3F3F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3F3F3"/>
                  </a:buClr>
                  <a:buSzPct val="100000"/>
                  <a:buFont typeface="Quicksand"/>
                  <a:buNone/>
                  <a:defRPr sz="1800" b="0" i="0" u="none" strike="noStrike" cap="none">
                    <a:solidFill>
                      <a:srgbClr val="F3F3F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3F3F3"/>
                  </a:buClr>
                  <a:buSzPct val="100000"/>
                  <a:buFont typeface="Quicksand"/>
                  <a:buNone/>
                  <a:defRPr sz="1800" b="0" i="0" u="none" strike="noStrike" cap="none">
                    <a:solidFill>
                      <a:srgbClr val="F3F3F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F3F3F3"/>
                  </a:buClr>
                  <a:buSzPct val="100000"/>
                  <a:buFont typeface="Quicksand"/>
                  <a:buNone/>
                  <a:defRPr sz="1800" b="0" i="0" u="none" strike="noStrike" cap="none">
                    <a:solidFill>
                      <a:srgbClr val="F3F3F3"/>
                    </a:solidFill>
                    <a:latin typeface="Quicksand"/>
                    <a:ea typeface="Quicksand"/>
                    <a:cs typeface="Quicksand"/>
                    <a:sym typeface="Quicksand"/>
                  </a:defRPr>
                </a:lvl9pPr>
              </a:lstStyle>
              <a:p>
                <a:r>
                  <a:rPr lang="en-GB" sz="2800" dirty="0" smtClean="0">
                    <a:latin typeface="Calibri" panose="020F0502020204030204" pitchFamily="34" charset="0"/>
                  </a:rPr>
                  <a:t>   Merging objects</a:t>
                </a:r>
              </a:p>
              <a:p>
                <a:pPr lvl="1">
                  <a:buNone/>
                </a:pPr>
                <a:r>
                  <a:rPr lang="en-GB" sz="2200" dirty="0" smtClean="0">
                    <a:latin typeface="Calibri" panose="020F0502020204030204" pitchFamily="34" charset="0"/>
                  </a:rPr>
                  <a:t>       ∙ Proximity</a:t>
                </a:r>
              </a:p>
              <a:p>
                <a:pPr lvl="1">
                  <a:buNone/>
                </a:pPr>
                <a:r>
                  <a:rPr lang="en-GB" sz="2200" dirty="0" smtClean="0">
                    <a:latin typeface="Calibri" panose="020F0502020204030204" pitchFamily="34" charset="0"/>
                  </a:rPr>
                  <a:t>       ∙ Direction</a:t>
                </a:r>
              </a:p>
              <a:p>
                <a:pPr lvl="1">
                  <a:buNone/>
                </a:pPr>
                <a:r>
                  <a:rPr lang="en-GB" sz="2200" dirty="0" smtClean="0">
                    <a:latin typeface="Calibri" panose="020F0502020204030204" pitchFamily="34" charset="0"/>
                  </a:rPr>
                  <a:t>       ∙ Alignment</a:t>
                </a:r>
              </a:p>
              <a:p>
                <a:pPr lvl="1"/>
                <a:endParaRPr lang="en-GB" sz="2200" dirty="0">
                  <a:latin typeface="Calibri" panose="020F0502020204030204" pitchFamily="34" charset="0"/>
                </a:endParaRPr>
              </a:p>
              <a:p>
                <a:r>
                  <a:rPr lang="en-GB" sz="2800" dirty="0" smtClean="0">
                    <a:latin typeface="Calibri" panose="020F0502020204030204" pitchFamily="34" charset="0"/>
                  </a:rPr>
                  <a:t>   </a:t>
                </a:r>
                <a:r>
                  <a:rPr lang="en-GB" sz="2800" dirty="0" err="1" smtClean="0">
                    <a:latin typeface="Calibri" panose="020F0502020204030204" pitchFamily="34" charset="0"/>
                  </a:rPr>
                  <a:t>Elongatedness</a:t>
                </a:r>
                <a:endParaRPr lang="en-GB" sz="2800" dirty="0">
                  <a:latin typeface="Calibri" panose="020F0502020204030204" pitchFamily="34" charset="0"/>
                </a:endParaRPr>
              </a:p>
              <a:p>
                <a:endParaRPr lang="en-GB" sz="2800" dirty="0">
                  <a:latin typeface="Calibri" panose="020F0502020204030204" pitchFamily="34" charset="0"/>
                </a:endParaRP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𝐿𝑒𝑛𝑔𝑡h</m:t>
                          </m:r>
                        </m:num>
                        <m:den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𝑊𝑖𝑑𝑡h</m:t>
                          </m:r>
                        </m:den>
                      </m:f>
                    </m:oMath>
                  </m:oMathPara>
                </a14:m>
                <a:endParaRPr lang="en-GB" sz="280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21" y="1062181"/>
                <a:ext cx="3443448" cy="5534209"/>
              </a:xfrm>
              <a:prstGeom prst="rect">
                <a:avLst/>
              </a:prstGeom>
              <a:blipFill rotWithShape="0">
                <a:blip r:embed="rId3"/>
                <a:stretch>
                  <a:fillRect l="-3186" t="-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537" y="1339272"/>
            <a:ext cx="3691109" cy="46045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627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5497" y="782960"/>
            <a:ext cx="6858000" cy="459900"/>
          </a:xfrm>
        </p:spPr>
        <p:txBody>
          <a:bodyPr>
            <a:noAutofit/>
          </a:bodyPr>
          <a:lstStyle/>
          <a:p>
            <a:r>
              <a:rPr lang="en-GB" sz="3200" dirty="0" smtClean="0">
                <a:latin typeface="Calibri" panose="020F0502020204030204" pitchFamily="34" charset="0"/>
              </a:rPr>
              <a:t>Results</a:t>
            </a:r>
            <a:endParaRPr lang="en-GB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 smtClean="0">
                <a:latin typeface="Calibri" panose="020F0502020204030204" pitchFamily="34" charset="0"/>
              </a:rPr>
              <a:t> </a:t>
            </a:r>
            <a:endParaRPr lang="en-GB" sz="22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| Data |        | Method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Results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</a:t>
            </a:r>
            <a:r>
              <a:rPr lang="en-GB" sz="1050" dirty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757483" y="1278370"/>
            <a:ext cx="7535862" cy="52595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GB" sz="2800" dirty="0" smtClean="0">
                <a:latin typeface="Calibri" panose="020F0502020204030204" pitchFamily="34" charset="0"/>
              </a:rPr>
              <a:t>   Classification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" r="887"/>
          <a:stretch/>
        </p:blipFill>
        <p:spPr>
          <a:xfrm>
            <a:off x="1233994" y="1781568"/>
            <a:ext cx="6473707" cy="46927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752" y="638653"/>
            <a:ext cx="2266950" cy="11144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95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 txBox="1">
            <a:spLocks/>
          </p:cNvSpPr>
          <p:nvPr/>
        </p:nvSpPr>
        <p:spPr>
          <a:xfrm>
            <a:off x="757842" y="1062181"/>
            <a:ext cx="7147229" cy="55342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GB" sz="2800" dirty="0" smtClean="0">
                <a:latin typeface="Calibri" panose="020F0502020204030204" pitchFamily="34" charset="0"/>
              </a:rPr>
              <a:t>   Accuracy assessment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20" y="3829285"/>
            <a:ext cx="4267200" cy="15716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120" y="1862280"/>
            <a:ext cx="2362200" cy="15430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| Data |        | Method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Results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</a:t>
            </a:r>
            <a:r>
              <a:rPr lang="en-GB" sz="1050" dirty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0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 txBox="1">
            <a:spLocks/>
          </p:cNvSpPr>
          <p:nvPr/>
        </p:nvSpPr>
        <p:spPr>
          <a:xfrm>
            <a:off x="753757" y="1062181"/>
            <a:ext cx="7147229" cy="55342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GB" sz="2800" dirty="0" smtClean="0">
                <a:latin typeface="Calibri" panose="020F0502020204030204" pitchFamily="34" charset="0"/>
              </a:rPr>
              <a:t>   Rectangular objects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| Data |        | Method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Results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</a:t>
            </a:r>
            <a:r>
              <a:rPr lang="en-GB" sz="1050" dirty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758" y="1618579"/>
            <a:ext cx="6680227" cy="47991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274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 txBox="1">
            <a:spLocks/>
          </p:cNvSpPr>
          <p:nvPr/>
        </p:nvSpPr>
        <p:spPr>
          <a:xfrm>
            <a:off x="748964" y="1062181"/>
            <a:ext cx="7147229" cy="55342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GB" sz="2800" dirty="0" smtClean="0">
                <a:latin typeface="Calibri" panose="020F0502020204030204" pitchFamily="34" charset="0"/>
              </a:rPr>
              <a:t>   Linear objects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| Data |        | Method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Results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</a:t>
            </a:r>
            <a:r>
              <a:rPr lang="en-GB" sz="1050" dirty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04" y="1592390"/>
            <a:ext cx="6891086" cy="486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7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 txBox="1">
            <a:spLocks/>
          </p:cNvSpPr>
          <p:nvPr/>
        </p:nvSpPr>
        <p:spPr>
          <a:xfrm>
            <a:off x="748964" y="1062181"/>
            <a:ext cx="7147229" cy="55342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GB" sz="2800" dirty="0" smtClean="0">
                <a:latin typeface="Calibri" panose="020F0502020204030204" pitchFamily="34" charset="0"/>
              </a:rPr>
              <a:t>   Compared with a manual delineation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| Data |        | Method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Results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</a:t>
            </a:r>
            <a:r>
              <a:rPr lang="en-GB" sz="1050" dirty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688" t="12823" r="15462" b="15181"/>
          <a:stretch/>
        </p:blipFill>
        <p:spPr>
          <a:xfrm>
            <a:off x="128398" y="1923724"/>
            <a:ext cx="4337069" cy="32023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5" t="12833" r="16167" b="15908"/>
          <a:stretch/>
        </p:blipFill>
        <p:spPr>
          <a:xfrm>
            <a:off x="4634144" y="1923724"/>
            <a:ext cx="4349190" cy="32023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846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5497" y="782960"/>
            <a:ext cx="6858000" cy="459900"/>
          </a:xfrm>
        </p:spPr>
        <p:txBody>
          <a:bodyPr>
            <a:noAutofit/>
          </a:bodyPr>
          <a:lstStyle/>
          <a:p>
            <a:r>
              <a:rPr lang="en-GB" sz="3200" dirty="0" smtClean="0">
                <a:latin typeface="Calibri" panose="020F0502020204030204" pitchFamily="34" charset="0"/>
              </a:rPr>
              <a:t>Discussion - Classification</a:t>
            </a:r>
            <a:endParaRPr lang="en-GB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 smtClean="0">
                <a:latin typeface="Calibri" panose="020F0502020204030204" pitchFamily="34" charset="0"/>
              </a:rPr>
              <a:t> </a:t>
            </a:r>
            <a:endParaRPr lang="en-GB" sz="22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| Data |        | Method |        | Results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</a:t>
            </a:r>
            <a:r>
              <a:rPr lang="en-GB" sz="1050" dirty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Conclusion |        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757484" y="1242860"/>
            <a:ext cx="7535862" cy="52595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GB" sz="2800" dirty="0" smtClean="0">
                <a:latin typeface="Calibri" panose="020F0502020204030204" pitchFamily="34" charset="0"/>
              </a:rPr>
              <a:t>   Non-vegetation accuracy not very high</a:t>
            </a:r>
          </a:p>
          <a:p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smtClean="0">
                <a:latin typeface="Calibri" panose="020F0502020204030204" pitchFamily="34" charset="0"/>
              </a:rPr>
              <a:t>  Removal of points</a:t>
            </a:r>
          </a:p>
          <a:p>
            <a:pPr>
              <a:buNone/>
            </a:pPr>
            <a:endParaRPr lang="en-GB" sz="2800" dirty="0" smtClean="0">
              <a:latin typeface="Calibri" panose="020F0502020204030204" pitchFamily="34" charset="0"/>
            </a:endParaRPr>
          </a:p>
          <a:p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smtClean="0">
                <a:latin typeface="Calibri" panose="020F0502020204030204" pitchFamily="34" charset="0"/>
              </a:rPr>
              <a:t>  Possible improvements:</a:t>
            </a:r>
          </a:p>
          <a:p>
            <a:pPr lvl="1">
              <a:buNone/>
            </a:pPr>
            <a:r>
              <a:rPr lang="en-GB" sz="2200" dirty="0" smtClean="0">
                <a:latin typeface="Calibri" panose="020F0502020204030204" pitchFamily="34" charset="0"/>
              </a:rPr>
              <a:t>      ∙ Feature importance</a:t>
            </a:r>
          </a:p>
          <a:p>
            <a:pPr lvl="1">
              <a:buNone/>
            </a:pPr>
            <a:r>
              <a:rPr lang="en-GB" sz="2200" dirty="0" smtClean="0">
                <a:latin typeface="Calibri" panose="020F0502020204030204" pitchFamily="34" charset="0"/>
              </a:rPr>
              <a:t>      ∙ Different ways to handle imbalanced data</a:t>
            </a:r>
          </a:p>
          <a:p>
            <a:pPr lvl="1">
              <a:buNone/>
            </a:pPr>
            <a:r>
              <a:rPr lang="en-GB" sz="2200" dirty="0" smtClean="0">
                <a:latin typeface="Calibri" panose="020F0502020204030204" pitchFamily="34" charset="0"/>
              </a:rPr>
              <a:t>      ∙ Different machine learning algorithm</a:t>
            </a:r>
          </a:p>
          <a:p>
            <a:pPr lvl="1"/>
            <a:endParaRPr lang="en-GB" sz="22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   Purpose</a:t>
            </a:r>
            <a:r>
              <a:rPr lang="en-GB" sz="2800" dirty="0">
                <a:latin typeface="Calibri" panose="020F0502020204030204" pitchFamily="34" charset="0"/>
              </a:rPr>
              <a:t>!</a:t>
            </a:r>
            <a:endParaRPr lang="en-GB" sz="280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77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5497" y="782960"/>
            <a:ext cx="6858000" cy="459900"/>
          </a:xfrm>
        </p:spPr>
        <p:txBody>
          <a:bodyPr>
            <a:noAutofit/>
          </a:bodyPr>
          <a:lstStyle/>
          <a:p>
            <a:r>
              <a:rPr lang="en-GB" sz="3200" dirty="0" smtClean="0">
                <a:latin typeface="Calibri" panose="020F0502020204030204" pitchFamily="34" charset="0"/>
              </a:rPr>
              <a:t>Discussion – Delineating Linear Objects</a:t>
            </a:r>
            <a:endParaRPr lang="en-GB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 smtClean="0">
                <a:latin typeface="Calibri" panose="020F0502020204030204" pitchFamily="34" charset="0"/>
              </a:rPr>
              <a:t> </a:t>
            </a:r>
            <a:endParaRPr lang="en-GB" sz="22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| Data |        | Method |        | Results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</a:t>
            </a:r>
            <a:r>
              <a:rPr lang="en-GB" sz="1050" dirty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Conclusion |        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757484" y="1271350"/>
            <a:ext cx="7535862" cy="52595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GB" sz="2800" dirty="0" smtClean="0">
                <a:latin typeface="Calibri" panose="020F0502020204030204" pitchFamily="34" charset="0"/>
              </a:rPr>
              <a:t>   Some inaccuracies</a:t>
            </a:r>
          </a:p>
          <a:p>
            <a:endParaRPr lang="en-GB" sz="28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   Main drawbacks:</a:t>
            </a:r>
          </a:p>
          <a:p>
            <a:pPr lvl="1">
              <a:buNone/>
            </a:pPr>
            <a:r>
              <a:rPr lang="en-GB" sz="2200" dirty="0" smtClean="0">
                <a:latin typeface="Calibri" panose="020F0502020204030204" pitchFamily="34" charset="0"/>
              </a:rPr>
              <a:t>      ∙ Computation time</a:t>
            </a:r>
          </a:p>
          <a:p>
            <a:pPr lvl="1">
              <a:buNone/>
            </a:pPr>
            <a:r>
              <a:rPr lang="en-GB" sz="2200" dirty="0" smtClean="0">
                <a:latin typeface="Calibri" panose="020F0502020204030204" pitchFamily="34" charset="0"/>
              </a:rPr>
              <a:t>      ∙ Merging not always correct</a:t>
            </a:r>
          </a:p>
          <a:p>
            <a:pPr lvl="1">
              <a:buNone/>
            </a:pPr>
            <a:r>
              <a:rPr lang="en-GB" sz="2200" dirty="0" smtClean="0">
                <a:latin typeface="Calibri" panose="020F0502020204030204" pitchFamily="34" charset="0"/>
              </a:rPr>
              <a:t>      ∙ Mixed vegetation</a:t>
            </a:r>
          </a:p>
          <a:p>
            <a:pPr lvl="1"/>
            <a:endParaRPr lang="en-GB" sz="22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   Successful in delineating the majority of </a:t>
            </a:r>
          </a:p>
          <a:p>
            <a:pPr>
              <a:buNone/>
            </a:pPr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smtClean="0">
                <a:latin typeface="Calibri" panose="020F0502020204030204" pitchFamily="34" charset="0"/>
              </a:rPr>
              <a:t>    linear elements</a:t>
            </a:r>
          </a:p>
        </p:txBody>
      </p:sp>
    </p:spTree>
    <p:extLst>
      <p:ext uri="{BB962C8B-B14F-4D97-AF65-F5344CB8AC3E}">
        <p14:creationId xmlns:p14="http://schemas.microsoft.com/office/powerpoint/2010/main" val="297405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 txBox="1">
            <a:spLocks/>
          </p:cNvSpPr>
          <p:nvPr/>
        </p:nvSpPr>
        <p:spPr>
          <a:xfrm>
            <a:off x="757842" y="1062181"/>
            <a:ext cx="7147229" cy="55342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GB" sz="2800" dirty="0" smtClean="0">
                <a:latin typeface="Calibri" panose="020F0502020204030204" pitchFamily="34" charset="0"/>
              </a:rPr>
              <a:t>   </a:t>
            </a:r>
            <a:r>
              <a:rPr lang="en-GB" sz="2800" dirty="0" err="1" smtClean="0">
                <a:latin typeface="Calibri" panose="020F0502020204030204" pitchFamily="34" charset="0"/>
              </a:rPr>
              <a:t>Upscalable</a:t>
            </a:r>
            <a:endParaRPr lang="en-GB" sz="2800" dirty="0" smtClean="0">
              <a:latin typeface="Calibri" panose="020F0502020204030204" pitchFamily="34" charset="0"/>
            </a:endParaRPr>
          </a:p>
          <a:p>
            <a:pPr lvl="1">
              <a:buNone/>
            </a:pPr>
            <a:r>
              <a:rPr lang="en-GB" sz="2200" dirty="0" smtClean="0">
                <a:latin typeface="Calibri" panose="020F0502020204030204" pitchFamily="34" charset="0"/>
              </a:rPr>
              <a:t>      ∙ National LiDAR datasets</a:t>
            </a:r>
          </a:p>
          <a:p>
            <a:pPr lvl="1">
              <a:buNone/>
            </a:pPr>
            <a:r>
              <a:rPr lang="en-GB" sz="2200" dirty="0" smtClean="0">
                <a:latin typeface="Calibri" panose="020F0502020204030204" pitchFamily="34" charset="0"/>
              </a:rPr>
              <a:t>      ∙ High performance computing paradigm</a:t>
            </a:r>
          </a:p>
          <a:p>
            <a:pPr lvl="1"/>
            <a:endParaRPr lang="en-GB" sz="22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   Ecological value</a:t>
            </a:r>
          </a:p>
          <a:p>
            <a:pPr lvl="1">
              <a:buNone/>
            </a:pPr>
            <a:r>
              <a:rPr lang="en-GB" sz="2200" dirty="0" smtClean="0">
                <a:latin typeface="Calibri" panose="020F0502020204030204" pitchFamily="34" charset="0"/>
              </a:rPr>
              <a:t>      ∙ Extra indicator for ecosystem health and biodiversity</a:t>
            </a:r>
          </a:p>
          <a:p>
            <a:pPr lvl="1">
              <a:buNone/>
            </a:pPr>
            <a:r>
              <a:rPr lang="en-GB" sz="2200" dirty="0" smtClean="0">
                <a:latin typeface="Calibri" panose="020F0502020204030204" pitchFamily="34" charset="0"/>
              </a:rPr>
              <a:t>      ∙ Further research </a:t>
            </a:r>
          </a:p>
          <a:p>
            <a:pPr lvl="1"/>
            <a:endParaRPr lang="en-GB" sz="22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   Other purposes</a:t>
            </a:r>
          </a:p>
          <a:p>
            <a:pPr lvl="1">
              <a:buNone/>
            </a:pPr>
            <a:r>
              <a:rPr lang="en-GB" sz="2200" dirty="0" smtClean="0">
                <a:latin typeface="Calibri" panose="020F0502020204030204" pitchFamily="34" charset="0"/>
              </a:rPr>
              <a:t>      ∙ Roads</a:t>
            </a:r>
          </a:p>
          <a:p>
            <a:pPr lvl="1">
              <a:buNone/>
            </a:pPr>
            <a:r>
              <a:rPr lang="en-GB" sz="2200" dirty="0" smtClean="0">
                <a:latin typeface="Calibri" panose="020F0502020204030204" pitchFamily="34" charset="0"/>
              </a:rPr>
              <a:t>      ∙ Ditches</a:t>
            </a:r>
          </a:p>
          <a:p>
            <a:endParaRPr lang="en-GB" sz="2800" dirty="0" smtClean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| Data |        | Method |        | Results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</a:t>
            </a:r>
            <a:r>
              <a:rPr lang="en-GB" sz="1050" dirty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Conclusion |        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860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757124" y="796532"/>
            <a:ext cx="7747594" cy="4914900"/>
          </a:xfrm>
        </p:spPr>
        <p:txBody>
          <a:bodyPr/>
          <a:lstStyle/>
          <a:p>
            <a:r>
              <a:rPr lang="en-GB" sz="2800" dirty="0" smtClean="0">
                <a:latin typeface="Calibri" panose="020F0502020204030204" pitchFamily="34" charset="0"/>
              </a:rPr>
              <a:t>   Previous research</a:t>
            </a:r>
          </a:p>
          <a:p>
            <a:pPr>
              <a:buNone/>
            </a:pPr>
            <a:r>
              <a:rPr lang="en-GB" sz="2800" dirty="0" smtClean="0">
                <a:latin typeface="Calibri" panose="020F0502020204030204" pitchFamily="34" charset="0"/>
              </a:rPr>
              <a:t>      ∙ </a:t>
            </a:r>
            <a:r>
              <a:rPr lang="en-GB" sz="2400" dirty="0" smtClean="0">
                <a:latin typeface="Calibri" panose="020F0502020204030204" pitchFamily="34" charset="0"/>
              </a:rPr>
              <a:t>Interpolation between ground </a:t>
            </a:r>
            <a:r>
              <a:rPr lang="en-GB" sz="2400" dirty="0">
                <a:latin typeface="Calibri" panose="020F0502020204030204" pitchFamily="34" charset="0"/>
              </a:rPr>
              <a:t>truth points </a:t>
            </a:r>
            <a:r>
              <a:rPr lang="en-GB" sz="1000" dirty="0">
                <a:latin typeface="Calibri" panose="020F0502020204030204" pitchFamily="34" charset="0"/>
              </a:rPr>
              <a:t>(Van der </a:t>
            </a:r>
            <a:r>
              <a:rPr lang="en-GB" sz="1000" dirty="0" err="1">
                <a:latin typeface="Calibri" panose="020F0502020204030204" pitchFamily="34" charset="0"/>
              </a:rPr>
              <a:t>Zanden</a:t>
            </a:r>
            <a:r>
              <a:rPr lang="en-GB" sz="1000" dirty="0">
                <a:latin typeface="Calibri" panose="020F0502020204030204" pitchFamily="34" charset="0"/>
              </a:rPr>
              <a:t> et al., </a:t>
            </a:r>
            <a:r>
              <a:rPr lang="en-GB" sz="1000" dirty="0" smtClean="0">
                <a:latin typeface="Calibri" panose="020F0502020204030204" pitchFamily="34" charset="0"/>
              </a:rPr>
              <a:t>2013)</a:t>
            </a:r>
          </a:p>
          <a:p>
            <a:r>
              <a:rPr lang="en-GB" sz="2800" dirty="0" smtClean="0">
                <a:latin typeface="Calibri" panose="020F0502020204030204" pitchFamily="34" charset="0"/>
              </a:rPr>
              <a:t>   Remote Sensing</a:t>
            </a:r>
          </a:p>
          <a:p>
            <a:pPr>
              <a:buNone/>
            </a:pPr>
            <a:r>
              <a:rPr lang="en-GB" sz="2800" dirty="0" smtClean="0">
                <a:latin typeface="Calibri" panose="020F0502020204030204" pitchFamily="34" charset="0"/>
              </a:rPr>
              <a:t>      ∙ </a:t>
            </a:r>
            <a:r>
              <a:rPr lang="en-GB" sz="2400" dirty="0" smtClean="0">
                <a:latin typeface="Calibri" panose="020F0502020204030204" pitchFamily="34" charset="0"/>
              </a:rPr>
              <a:t>LiDAR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Research Area |        | Data |        </a:t>
            </a:r>
            <a:r>
              <a:rPr lang="en-GB" sz="1050" dirty="0" smtClean="0">
                <a:solidFill>
                  <a:srgbClr val="F2F2F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Method |        | Results |        | </a:t>
            </a:r>
            <a:r>
              <a:rPr lang="en-GB" sz="1050" dirty="0">
                <a:solidFill>
                  <a:srgbClr val="F2F2F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F2F2F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F2F2F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75"/>
          <a:stretch/>
        </p:blipFill>
        <p:spPr>
          <a:xfrm>
            <a:off x="3455236" y="4514511"/>
            <a:ext cx="4728182" cy="18372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81" y="2042293"/>
            <a:ext cx="3776837" cy="22275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281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89819" y="5767605"/>
            <a:ext cx="6680399" cy="1546500"/>
          </a:xfrm>
        </p:spPr>
        <p:txBody>
          <a:bodyPr>
            <a:noAutofit/>
          </a:bodyPr>
          <a:lstStyle/>
          <a:p>
            <a:r>
              <a:rPr lang="en-GB" sz="3200" dirty="0" smtClean="0">
                <a:latin typeface="Calibri" panose="020F0502020204030204" pitchFamily="34" charset="0"/>
              </a:rPr>
              <a:t>Questions?</a:t>
            </a:r>
            <a:endParaRPr lang="en-GB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2286000" y="1600200"/>
            <a:ext cx="6858000" cy="4967288"/>
          </a:xfrm>
        </p:spPr>
        <p:txBody>
          <a:bodyPr/>
          <a:lstStyle/>
          <a:p>
            <a:pPr>
              <a:buNone/>
            </a:pPr>
            <a:r>
              <a:rPr lang="en-GB" sz="2800" dirty="0" smtClean="0">
                <a:latin typeface="Calibri" panose="020F0502020204030204" pitchFamily="34" charset="0"/>
              </a:rPr>
              <a:t> </a:t>
            </a:r>
            <a:endParaRPr lang="en-GB" sz="22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| Data |        | Method |        | Results |        | </a:t>
            </a:r>
            <a:r>
              <a:rPr lang="en-GB" sz="1050" dirty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Conclusion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748605" y="1278944"/>
            <a:ext cx="7535862" cy="439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GB" sz="2800" dirty="0" smtClean="0">
                <a:latin typeface="Calibri" panose="020F0502020204030204" pitchFamily="34" charset="0"/>
              </a:rPr>
              <a:t>   Method to delineate linear vegetation elements</a:t>
            </a:r>
          </a:p>
          <a:p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smtClean="0">
                <a:latin typeface="Calibri" panose="020F0502020204030204" pitchFamily="34" charset="0"/>
              </a:rPr>
              <a:t>  Generally fared well</a:t>
            </a:r>
          </a:p>
          <a:p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smtClean="0">
                <a:latin typeface="Calibri" panose="020F0502020204030204" pitchFamily="34" charset="0"/>
              </a:rPr>
              <a:t>  Main drawbacks:</a:t>
            </a:r>
          </a:p>
          <a:p>
            <a:pPr lvl="1">
              <a:buNone/>
            </a:pPr>
            <a:r>
              <a:rPr lang="en-GB" sz="2200" dirty="0" smtClean="0">
                <a:latin typeface="Calibri" panose="020F0502020204030204" pitchFamily="34" charset="0"/>
              </a:rPr>
              <a:t>      ∙ Computation time vs accuracy</a:t>
            </a:r>
          </a:p>
          <a:p>
            <a:pPr lvl="1">
              <a:buNone/>
            </a:pPr>
            <a:r>
              <a:rPr lang="en-GB" sz="2200" dirty="0" smtClean="0">
                <a:latin typeface="Calibri" panose="020F0502020204030204" pitchFamily="34" charset="0"/>
              </a:rPr>
              <a:t>      ∙ Merging rules</a:t>
            </a:r>
          </a:p>
          <a:p>
            <a:pPr lvl="1"/>
            <a:endParaRPr lang="en-GB" sz="2200" dirty="0" smtClean="0">
              <a:latin typeface="Calibri" panose="020F0502020204030204" pitchFamily="34" charset="0"/>
            </a:endParaRPr>
          </a:p>
          <a:p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smtClean="0">
                <a:latin typeface="Calibri" panose="020F0502020204030204" pitchFamily="34" charset="0"/>
              </a:rPr>
              <a:t>  </a:t>
            </a:r>
            <a:r>
              <a:rPr lang="en-GB" sz="2800" dirty="0" err="1" smtClean="0">
                <a:latin typeface="Calibri" panose="020F0502020204030204" pitchFamily="34" charset="0"/>
              </a:rPr>
              <a:t>Upscalable</a:t>
            </a:r>
            <a:endParaRPr lang="en-GB" sz="2800" dirty="0" smtClean="0">
              <a:latin typeface="Calibri" panose="020F0502020204030204" pitchFamily="34" charset="0"/>
            </a:endParaRPr>
          </a:p>
          <a:p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smtClean="0">
                <a:latin typeface="Calibri" panose="020F0502020204030204" pitchFamily="34" charset="0"/>
              </a:rPr>
              <a:t>  Ecological value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" t="15656" r="16431" b="4840"/>
          <a:stretch/>
        </p:blipFill>
        <p:spPr>
          <a:xfrm>
            <a:off x="3947604" y="3624915"/>
            <a:ext cx="4766630" cy="26389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itle 3"/>
          <p:cNvSpPr txBox="1">
            <a:spLocks/>
          </p:cNvSpPr>
          <p:nvPr/>
        </p:nvSpPr>
        <p:spPr>
          <a:xfrm>
            <a:off x="1227640" y="290476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ct val="100000"/>
              <a:buFont typeface="Quicksand"/>
              <a:buNone/>
              <a:defRPr sz="6000" b="0" i="0" u="none" strike="noStrike" cap="none" dirty="0">
                <a:solidFill>
                  <a:srgbClr val="E74C3C"/>
                </a:solidFill>
                <a:latin typeface="Calibri" panose="020F0502020204030204" pitchFamily="34" charset="0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GB" sz="3200" dirty="0" smtClean="0">
                <a:solidFill>
                  <a:srgbClr val="39C0BA"/>
                </a:solidFill>
              </a:rPr>
              <a:t>Summary</a:t>
            </a:r>
            <a:endParaRPr lang="en-GB" sz="3200" dirty="0">
              <a:solidFill>
                <a:srgbClr val="39C0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09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8183" y="1127464"/>
            <a:ext cx="6747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E2E2E3"/>
                </a:solidFill>
                <a:latin typeface="Calibri" panose="020F0502020204030204" pitchFamily="34" charset="0"/>
              </a:rPr>
              <a:t> Feature Importance analysis</a:t>
            </a:r>
          </a:p>
          <a:p>
            <a:pPr lvl="1"/>
            <a:r>
              <a:rPr lang="en-GB" sz="2200" dirty="0">
                <a:solidFill>
                  <a:srgbClr val="E2E2E3"/>
                </a:solidFill>
                <a:latin typeface="Calibri" panose="020F0502020204030204" pitchFamily="34" charset="0"/>
              </a:rPr>
              <a:t>   ∙ Mean decrease impurity</a:t>
            </a:r>
          </a:p>
          <a:p>
            <a:endParaRPr lang="en-GB" dirty="0">
              <a:solidFill>
                <a:srgbClr val="E2E2E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808" y="2204682"/>
            <a:ext cx="5560803" cy="402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61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6597" y="740501"/>
            <a:ext cx="6858000" cy="459900"/>
          </a:xfrm>
        </p:spPr>
        <p:txBody>
          <a:bodyPr/>
          <a:lstStyle/>
          <a:p>
            <a:r>
              <a:rPr lang="en-GB" sz="2800" dirty="0" smtClean="0">
                <a:latin typeface="Calibri" panose="020F0502020204030204" pitchFamily="34" charset="0"/>
              </a:rPr>
              <a:t>Existing Research - Classification</a:t>
            </a:r>
            <a:endParaRPr lang="en-GB" sz="2800" dirty="0">
              <a:latin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124" y="1628690"/>
            <a:ext cx="6858000" cy="4967700"/>
          </a:xfrm>
        </p:spPr>
        <p:txBody>
          <a:bodyPr/>
          <a:lstStyle/>
          <a:p>
            <a:r>
              <a:rPr lang="en-GB" sz="2800" dirty="0" smtClean="0">
                <a:latin typeface="Calibri" panose="020F0502020204030204" pitchFamily="34" charset="0"/>
              </a:rPr>
              <a:t>   </a:t>
            </a:r>
            <a:r>
              <a:rPr lang="en-GB" sz="2400" dirty="0" smtClean="0">
                <a:latin typeface="Calibri" panose="020F0502020204030204" pitchFamily="34" charset="0"/>
              </a:rPr>
              <a:t>LiDAR derived rasters or</a:t>
            </a:r>
          </a:p>
          <a:p>
            <a:pPr>
              <a:buNone/>
            </a:pPr>
            <a:r>
              <a:rPr lang="en-GB" sz="2400" dirty="0" smtClean="0">
                <a:latin typeface="Calibri" panose="020F0502020204030204" pitchFamily="34" charset="0"/>
              </a:rPr>
              <a:t>     point cloud based</a:t>
            </a:r>
          </a:p>
          <a:p>
            <a:pPr>
              <a:buNone/>
            </a:pPr>
            <a:endParaRPr lang="en-GB" sz="2400" dirty="0" smtClean="0">
              <a:latin typeface="Calibri" panose="020F0502020204030204" pitchFamily="34" charset="0"/>
            </a:endParaRPr>
          </a:p>
          <a:p>
            <a:r>
              <a:rPr lang="en-GB" sz="2800" dirty="0">
                <a:latin typeface="Calibri" panose="020F0502020204030204" pitchFamily="34" charset="0"/>
              </a:rPr>
              <a:t> </a:t>
            </a:r>
            <a:r>
              <a:rPr lang="en-GB" sz="2800" dirty="0" smtClean="0">
                <a:latin typeface="Calibri" panose="020F0502020204030204" pitchFamily="34" charset="0"/>
              </a:rPr>
              <a:t>  Machine Learning</a:t>
            </a:r>
          </a:p>
          <a:p>
            <a:pPr>
              <a:buNone/>
            </a:pPr>
            <a:r>
              <a:rPr lang="en-GB" sz="2400" dirty="0">
                <a:latin typeface="Calibri" panose="020F0502020204030204" pitchFamily="34" charset="0"/>
              </a:rPr>
              <a:t> </a:t>
            </a:r>
            <a:r>
              <a:rPr lang="en-GB" sz="2400" dirty="0" smtClean="0">
                <a:latin typeface="Calibri" panose="020F0502020204030204" pitchFamily="34" charset="0"/>
              </a:rPr>
              <a:t>     ∙ Support Vector Machine</a:t>
            </a:r>
          </a:p>
          <a:p>
            <a:pPr>
              <a:buNone/>
            </a:pPr>
            <a:r>
              <a:rPr lang="en-GB" sz="2400" dirty="0">
                <a:latin typeface="Calibri" panose="020F0502020204030204" pitchFamily="34" charset="0"/>
              </a:rPr>
              <a:t> </a:t>
            </a:r>
            <a:r>
              <a:rPr lang="en-GB" sz="2400" dirty="0" smtClean="0">
                <a:latin typeface="Calibri" panose="020F0502020204030204" pitchFamily="34" charset="0"/>
              </a:rPr>
              <a:t>     ∙ Random Forest</a:t>
            </a:r>
          </a:p>
          <a:p>
            <a:pPr>
              <a:buNone/>
            </a:pPr>
            <a:r>
              <a:rPr lang="en-GB" sz="2400" dirty="0">
                <a:latin typeface="Calibri" panose="020F0502020204030204" pitchFamily="34" charset="0"/>
              </a:rPr>
              <a:t> </a:t>
            </a:r>
            <a:r>
              <a:rPr lang="en-GB" sz="2400" dirty="0" smtClean="0">
                <a:latin typeface="Calibri" panose="020F0502020204030204" pitchFamily="34" charset="0"/>
              </a:rPr>
              <a:t>     ∙ </a:t>
            </a:r>
            <a:r>
              <a:rPr lang="en-GB" sz="2400" dirty="0" err="1" smtClean="0">
                <a:latin typeface="Calibri" panose="020F0502020204030204" pitchFamily="34" charset="0"/>
              </a:rPr>
              <a:t>Adaboost</a:t>
            </a:r>
            <a:endParaRPr lang="en-GB" sz="2400" dirty="0">
              <a:latin typeface="Calibri" panose="020F0502020204030204" pitchFamily="34" charset="0"/>
            </a:endParaRPr>
          </a:p>
          <a:p>
            <a:pPr>
              <a:buNone/>
            </a:pPr>
            <a:r>
              <a:rPr lang="en-GB" sz="2400" dirty="0">
                <a:latin typeface="Calibri" panose="020F0502020204030204" pitchFamily="34" charset="0"/>
              </a:rPr>
              <a:t> </a:t>
            </a:r>
            <a:r>
              <a:rPr lang="en-GB" sz="2400" dirty="0" smtClean="0">
                <a:latin typeface="Calibri" panose="020F0502020204030204" pitchFamily="34" charset="0"/>
              </a:rPr>
              <a:t>     ∙ And more</a:t>
            </a:r>
          </a:p>
          <a:p>
            <a:endParaRPr lang="en-GB" sz="2800" dirty="0">
              <a:latin typeface="Calibri" panose="020F0502020204030204" pitchFamily="34" charset="0"/>
            </a:endParaRPr>
          </a:p>
          <a:p>
            <a:endParaRPr lang="en-GB" sz="2200" dirty="0" smtClean="0"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7" r="5566"/>
          <a:stretch/>
        </p:blipFill>
        <p:spPr>
          <a:xfrm>
            <a:off x="4895273" y="4050152"/>
            <a:ext cx="3657600" cy="23328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Research Area |        | Data |        </a:t>
            </a:r>
            <a:r>
              <a:rPr lang="en-GB" sz="1050" dirty="0" smtClean="0">
                <a:solidFill>
                  <a:srgbClr val="F2F2F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Method |        | Results |        | </a:t>
            </a:r>
            <a:r>
              <a:rPr lang="en-GB" sz="1050" dirty="0">
                <a:solidFill>
                  <a:srgbClr val="F2F2F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F2F2F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F2F2F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-1" r="1413"/>
          <a:stretch/>
        </p:blipFill>
        <p:spPr>
          <a:xfrm>
            <a:off x="5954055" y="1274926"/>
            <a:ext cx="2598818" cy="26261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639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497" y="763629"/>
            <a:ext cx="6858000" cy="459900"/>
          </a:xfrm>
        </p:spPr>
        <p:txBody>
          <a:bodyPr/>
          <a:lstStyle/>
          <a:p>
            <a:r>
              <a:rPr lang="en-GB" sz="2800" dirty="0"/>
              <a:t>Existing Research </a:t>
            </a:r>
            <a:r>
              <a:rPr lang="en-GB" sz="2800" dirty="0" smtClean="0"/>
              <a:t>– Linear Elements</a:t>
            </a:r>
            <a:endParaRPr lang="en-GB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124" y="1628690"/>
            <a:ext cx="6858000" cy="4967700"/>
          </a:xfrm>
        </p:spPr>
        <p:txBody>
          <a:bodyPr/>
          <a:lstStyle/>
          <a:p>
            <a:r>
              <a:rPr lang="en-GB" sz="2800" dirty="0" smtClean="0">
                <a:latin typeface="Calibri" panose="020F0502020204030204" pitchFamily="34" charset="0"/>
              </a:rPr>
              <a:t>   Identify linear elements</a:t>
            </a:r>
          </a:p>
          <a:p>
            <a:pPr lvl="1">
              <a:buNone/>
            </a:pPr>
            <a:r>
              <a:rPr lang="en-GB" dirty="0" smtClean="0">
                <a:latin typeface="Calibri" panose="020F0502020204030204" pitchFamily="34" charset="0"/>
              </a:rPr>
              <a:t>       </a:t>
            </a:r>
            <a:r>
              <a:rPr lang="en-GB" dirty="0">
                <a:latin typeface="Calibri" panose="020F0502020204030204" pitchFamily="34" charset="0"/>
              </a:rPr>
              <a:t>∙ </a:t>
            </a:r>
            <a:r>
              <a:rPr lang="en-GB" dirty="0" smtClean="0">
                <a:latin typeface="Calibri" panose="020F0502020204030204" pitchFamily="34" charset="0"/>
              </a:rPr>
              <a:t>Raster-based</a:t>
            </a:r>
          </a:p>
          <a:p>
            <a:pPr lvl="0">
              <a:buNone/>
            </a:pPr>
            <a:r>
              <a:rPr lang="en-GB" sz="2400" dirty="0">
                <a:latin typeface="Calibri" panose="020F0502020204030204" pitchFamily="34" charset="0"/>
              </a:rPr>
              <a:t> </a:t>
            </a:r>
            <a:r>
              <a:rPr lang="en-GB" sz="2400" dirty="0" smtClean="0">
                <a:latin typeface="Calibri" panose="020F0502020204030204" pitchFamily="34" charset="0"/>
              </a:rPr>
              <a:t>      ∙ </a:t>
            </a:r>
            <a:r>
              <a:rPr lang="en-GB" sz="2400" dirty="0">
                <a:latin typeface="Calibri" panose="020F0502020204030204" pitchFamily="34" charset="0"/>
              </a:rPr>
              <a:t>Road Detection</a:t>
            </a:r>
          </a:p>
          <a:p>
            <a:pPr lvl="0">
              <a:buNone/>
            </a:pPr>
            <a:r>
              <a:rPr lang="en-GB" sz="2000" dirty="0">
                <a:latin typeface="Calibri" panose="020F0502020204030204" pitchFamily="34" charset="0"/>
              </a:rPr>
              <a:t>         </a:t>
            </a:r>
            <a:r>
              <a:rPr lang="en-GB" sz="2000" dirty="0" smtClean="0">
                <a:latin typeface="Calibri" panose="020F0502020204030204" pitchFamily="34" charset="0"/>
              </a:rPr>
              <a:t>  ∙ </a:t>
            </a:r>
            <a:r>
              <a:rPr lang="en-GB" sz="2000" dirty="0">
                <a:latin typeface="Calibri" panose="020F0502020204030204" pitchFamily="34" charset="0"/>
              </a:rPr>
              <a:t>Edge detection</a:t>
            </a:r>
          </a:p>
          <a:p>
            <a:pPr lvl="0">
              <a:buNone/>
            </a:pPr>
            <a:r>
              <a:rPr lang="en-GB" sz="2000" dirty="0">
                <a:latin typeface="Calibri" panose="020F0502020204030204" pitchFamily="34" charset="0"/>
              </a:rPr>
              <a:t>         </a:t>
            </a:r>
            <a:r>
              <a:rPr lang="en-GB" sz="2000" dirty="0" smtClean="0">
                <a:latin typeface="Calibri" panose="020F0502020204030204" pitchFamily="34" charset="0"/>
              </a:rPr>
              <a:t>  ∙ </a:t>
            </a:r>
            <a:r>
              <a:rPr lang="en-GB" sz="2000" dirty="0">
                <a:latin typeface="Calibri" panose="020F0502020204030204" pitchFamily="34" charset="0"/>
              </a:rPr>
              <a:t>Road Tracking</a:t>
            </a:r>
          </a:p>
          <a:p>
            <a:pPr lvl="0">
              <a:buNone/>
            </a:pPr>
            <a:r>
              <a:rPr lang="en-GB" sz="2000" dirty="0">
                <a:latin typeface="Calibri" panose="020F0502020204030204" pitchFamily="34" charset="0"/>
              </a:rPr>
              <a:t>         </a:t>
            </a:r>
            <a:r>
              <a:rPr lang="en-GB" sz="2000" dirty="0" smtClean="0">
                <a:latin typeface="Calibri" panose="020F0502020204030204" pitchFamily="34" charset="0"/>
              </a:rPr>
              <a:t>  ∙ </a:t>
            </a:r>
            <a:r>
              <a:rPr lang="en-GB" sz="2000" dirty="0">
                <a:latin typeface="Calibri" panose="020F0502020204030204" pitchFamily="34" charset="0"/>
              </a:rPr>
              <a:t>Road Linking</a:t>
            </a:r>
            <a:endParaRPr lang="en-GB" sz="2800" dirty="0" smtClean="0">
              <a:latin typeface="Calibri" panose="020F0502020204030204" pitchFamily="34" charset="0"/>
            </a:endParaRPr>
          </a:p>
          <a:p>
            <a:pPr>
              <a:buNone/>
            </a:pPr>
            <a:endParaRPr lang="en-GB" sz="2000" dirty="0">
              <a:latin typeface="Calibri" panose="020F0502020204030204" pitchFamily="34" charset="0"/>
            </a:endParaRPr>
          </a:p>
          <a:p>
            <a:endParaRPr lang="en-GB" sz="2200" dirty="0" smtClean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Research Area |        | Data |        </a:t>
            </a:r>
            <a:r>
              <a:rPr lang="en-GB" sz="1050" dirty="0" smtClean="0">
                <a:solidFill>
                  <a:srgbClr val="F2F2F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Method |        | Results |        | </a:t>
            </a:r>
            <a:r>
              <a:rPr lang="en-GB" sz="1050" dirty="0">
                <a:solidFill>
                  <a:srgbClr val="F2F2F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F2F2F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F2F2F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21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751038" y="1022182"/>
            <a:ext cx="7535862" cy="4914900"/>
          </a:xfrm>
        </p:spPr>
        <p:txBody>
          <a:bodyPr/>
          <a:lstStyle/>
          <a:p>
            <a:r>
              <a:rPr lang="en-GB" sz="2800" dirty="0" smtClean="0">
                <a:latin typeface="Calibri" panose="020F0502020204030204" pitchFamily="34" charset="0"/>
              </a:rPr>
              <a:t> Aim:</a:t>
            </a:r>
          </a:p>
          <a:p>
            <a:pPr>
              <a:buNone/>
            </a:pPr>
            <a:r>
              <a:rPr lang="en-GB" sz="2800" dirty="0" smtClean="0">
                <a:latin typeface="Calibri" panose="020F0502020204030204" pitchFamily="34" charset="0"/>
              </a:rPr>
              <a:t>   ∙ </a:t>
            </a:r>
            <a:r>
              <a:rPr lang="en-GB" sz="2400" dirty="0" smtClean="0">
                <a:latin typeface="Calibri" panose="020F0502020204030204" pitchFamily="34" charset="0"/>
              </a:rPr>
              <a:t>Develop a method to delineate linear vegetation</a:t>
            </a:r>
          </a:p>
          <a:p>
            <a:pPr>
              <a:buNone/>
            </a:pPr>
            <a:r>
              <a:rPr lang="en-GB" sz="2400" dirty="0">
                <a:latin typeface="Calibri" panose="020F0502020204030204" pitchFamily="34" charset="0"/>
              </a:rPr>
              <a:t> </a:t>
            </a:r>
            <a:r>
              <a:rPr lang="en-GB" sz="2400" dirty="0" smtClean="0">
                <a:latin typeface="Calibri" panose="020F0502020204030204" pitchFamily="34" charset="0"/>
              </a:rPr>
              <a:t>     elements in LiDAR point  clouds</a:t>
            </a:r>
          </a:p>
          <a:p>
            <a:pPr>
              <a:buNone/>
            </a:pPr>
            <a:endParaRPr lang="en-GB" sz="36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 Focus points:</a:t>
            </a:r>
          </a:p>
          <a:p>
            <a:pPr>
              <a:buNone/>
            </a:pPr>
            <a:r>
              <a:rPr lang="en-GB" sz="2200" dirty="0" smtClean="0">
                <a:latin typeface="Calibri" panose="020F0502020204030204" pitchFamily="34" charset="0"/>
              </a:rPr>
              <a:t>   </a:t>
            </a:r>
            <a:r>
              <a:rPr lang="en-GB" sz="2400" dirty="0">
                <a:latin typeface="Calibri" panose="020F0502020204030204" pitchFamily="34" charset="0"/>
              </a:rPr>
              <a:t> ∙ </a:t>
            </a:r>
            <a:r>
              <a:rPr lang="en-GB" sz="2400" dirty="0" smtClean="0">
                <a:latin typeface="Calibri" panose="020F0502020204030204" pitchFamily="34" charset="0"/>
              </a:rPr>
              <a:t>Characteristic LiDAR features of vegetation</a:t>
            </a:r>
          </a:p>
          <a:p>
            <a:pPr>
              <a:buNone/>
            </a:pPr>
            <a:r>
              <a:rPr lang="en-GB" sz="2400" dirty="0">
                <a:latin typeface="Calibri" panose="020F0502020204030204" pitchFamily="34" charset="0"/>
              </a:rPr>
              <a:t> </a:t>
            </a:r>
            <a:r>
              <a:rPr lang="en-GB" sz="2400" dirty="0" smtClean="0">
                <a:latin typeface="Calibri" panose="020F0502020204030204" pitchFamily="34" charset="0"/>
              </a:rPr>
              <a:t>   </a:t>
            </a:r>
            <a:r>
              <a:rPr lang="en-GB" sz="2400" dirty="0">
                <a:latin typeface="Calibri" panose="020F0502020204030204" pitchFamily="34" charset="0"/>
              </a:rPr>
              <a:t>∙ </a:t>
            </a:r>
            <a:r>
              <a:rPr lang="en-GB" sz="2400" dirty="0" smtClean="0">
                <a:latin typeface="Calibri" panose="020F0502020204030204" pitchFamily="34" charset="0"/>
              </a:rPr>
              <a:t>Separate linear elements</a:t>
            </a:r>
          </a:p>
          <a:p>
            <a:pPr>
              <a:buNone/>
            </a:pPr>
            <a:r>
              <a:rPr lang="en-GB" sz="2400" dirty="0">
                <a:latin typeface="Calibri" panose="020F0502020204030204" pitchFamily="34" charset="0"/>
              </a:rPr>
              <a:t> </a:t>
            </a:r>
            <a:r>
              <a:rPr lang="en-GB" sz="2400" dirty="0" smtClean="0">
                <a:latin typeface="Calibri" panose="020F0502020204030204" pitchFamily="34" charset="0"/>
              </a:rPr>
              <a:t>   ∙ Accuracy</a:t>
            </a:r>
            <a:endParaRPr lang="en-GB" sz="2200" dirty="0" smtClean="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Research Area |        | Data |        </a:t>
            </a:r>
            <a:r>
              <a:rPr lang="en-GB" sz="1050" dirty="0" smtClean="0">
                <a:solidFill>
                  <a:srgbClr val="F2F2F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Method |        | Results |        | </a:t>
            </a:r>
            <a:r>
              <a:rPr lang="en-GB" sz="1050" dirty="0">
                <a:solidFill>
                  <a:srgbClr val="F2F2F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F2F2F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F2F2F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833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497" y="767575"/>
            <a:ext cx="6858000" cy="459900"/>
          </a:xfrm>
        </p:spPr>
        <p:txBody>
          <a:bodyPr/>
          <a:lstStyle/>
          <a:p>
            <a:r>
              <a:rPr lang="en-GB" sz="3200" dirty="0" smtClean="0">
                <a:latin typeface="Calibri" panose="020F0502020204030204" pitchFamily="34" charset="0"/>
              </a:rPr>
              <a:t>Research Area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5497" y="1681018"/>
            <a:ext cx="6858000" cy="4915372"/>
          </a:xfrm>
        </p:spPr>
        <p:txBody>
          <a:bodyPr/>
          <a:lstStyle/>
          <a:p>
            <a:pPr>
              <a:buNone/>
            </a:pPr>
            <a:r>
              <a:rPr lang="en-GB" sz="2800" dirty="0" smtClean="0">
                <a:latin typeface="Calibri" panose="020F0502020204030204" pitchFamily="34" charset="0"/>
              </a:rPr>
              <a:t> </a:t>
            </a:r>
            <a:endParaRPr lang="en-GB" sz="22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Research Area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Data |        </a:t>
            </a:r>
            <a:r>
              <a:rPr lang="en-GB" sz="1050" dirty="0" smtClean="0">
                <a:solidFill>
                  <a:srgbClr val="F2F2F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Method |        | Results |        | </a:t>
            </a:r>
            <a:r>
              <a:rPr lang="en-GB" sz="1050" dirty="0">
                <a:solidFill>
                  <a:srgbClr val="F2F2F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F2F2F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F2F2F2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82" y="1419408"/>
            <a:ext cx="6758115" cy="47776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631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497" y="767575"/>
            <a:ext cx="6858000" cy="459900"/>
          </a:xfrm>
        </p:spPr>
        <p:txBody>
          <a:bodyPr/>
          <a:lstStyle/>
          <a:p>
            <a:r>
              <a:rPr lang="en-GB" sz="3200" dirty="0" smtClean="0">
                <a:latin typeface="Calibri" panose="020F0502020204030204" pitchFamily="34" charset="0"/>
              </a:rPr>
              <a:t>Data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Data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Method |        | Results |        | </a:t>
            </a:r>
            <a:r>
              <a:rPr lang="en-GB" sz="1050" dirty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757124" y="1654385"/>
            <a:ext cx="7535862" cy="491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GB" sz="2800" dirty="0" smtClean="0">
                <a:latin typeface="Calibri" panose="020F0502020204030204" pitchFamily="34" charset="0"/>
              </a:rPr>
              <a:t>   AHN3</a:t>
            </a:r>
            <a:endParaRPr lang="en-GB" sz="2200" dirty="0">
              <a:latin typeface="Calibri" panose="020F0502020204030204" pitchFamily="34" charset="0"/>
            </a:endParaRPr>
          </a:p>
          <a:p>
            <a:pPr>
              <a:buNone/>
            </a:pPr>
            <a:r>
              <a:rPr lang="en-GB" sz="2200" dirty="0" smtClean="0">
                <a:latin typeface="Calibri" panose="020F0502020204030204" pitchFamily="34" charset="0"/>
              </a:rPr>
              <a:t>      ∙ </a:t>
            </a:r>
            <a:r>
              <a:rPr lang="en-GB" sz="2400" dirty="0" smtClean="0">
                <a:latin typeface="Calibri" panose="020F0502020204030204" pitchFamily="34" charset="0"/>
              </a:rPr>
              <a:t>Point density</a:t>
            </a:r>
          </a:p>
          <a:p>
            <a:pPr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∙ Multiple returns</a:t>
            </a:r>
          </a:p>
          <a:p>
            <a:pPr>
              <a:buNone/>
            </a:pPr>
            <a:r>
              <a:rPr lang="en-GB" sz="2200" dirty="0">
                <a:latin typeface="Calibri" panose="020F0502020204030204" pitchFamily="34" charset="0"/>
              </a:rPr>
              <a:t> </a:t>
            </a:r>
            <a:r>
              <a:rPr lang="en-GB" sz="2200" dirty="0" smtClean="0">
                <a:latin typeface="Calibri" panose="020F0502020204030204" pitchFamily="34" charset="0"/>
              </a:rPr>
              <a:t>     ∙ Intensity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62" y="1638184"/>
            <a:ext cx="3949565" cy="43439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412863" y="5982362"/>
            <a:ext cx="394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solidFill>
                  <a:srgbClr val="F3F3F3"/>
                </a:solidFill>
                <a:latin typeface="Calibri" panose="020F0502020204030204" pitchFamily="34" charset="0"/>
              </a:rPr>
              <a:t>Current extent of AHN3 (DEM)</a:t>
            </a:r>
            <a:endParaRPr lang="en-GB" sz="1800" dirty="0">
              <a:solidFill>
                <a:srgbClr val="F3F3F3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01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497" y="767575"/>
            <a:ext cx="6858000" cy="459900"/>
          </a:xfrm>
        </p:spPr>
        <p:txBody>
          <a:bodyPr/>
          <a:lstStyle/>
          <a:p>
            <a:r>
              <a:rPr lang="en-GB" sz="3200" dirty="0" smtClean="0">
                <a:latin typeface="Calibri" panose="020F0502020204030204" pitchFamily="34" charset="0"/>
              </a:rPr>
              <a:t>Method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5497" y="1681018"/>
            <a:ext cx="6858000" cy="4915372"/>
          </a:xfrm>
        </p:spPr>
        <p:txBody>
          <a:bodyPr/>
          <a:lstStyle/>
          <a:p>
            <a:pPr>
              <a:buNone/>
            </a:pPr>
            <a:r>
              <a:rPr lang="en-GB" sz="2800" dirty="0" smtClean="0">
                <a:latin typeface="Calibri" panose="020F0502020204030204" pitchFamily="34" charset="0"/>
              </a:rPr>
              <a:t> </a:t>
            </a:r>
            <a:endParaRPr lang="en-GB" sz="22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97961" y="6596390"/>
            <a:ext cx="11453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Introduction |        | Research Area |        | Data |        </a:t>
            </a:r>
            <a:r>
              <a:rPr lang="en-GB" sz="1050" dirty="0" smtClean="0">
                <a:solidFill>
                  <a:srgbClr val="39C0B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Method |       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Results |        | </a:t>
            </a:r>
            <a:r>
              <a:rPr lang="en-GB" sz="1050" dirty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Discussion </a:t>
            </a:r>
            <a:r>
              <a:rPr lang="en-GB" sz="1050" dirty="0" smtClean="0">
                <a:solidFill>
                  <a:srgbClr val="E2E2E3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       | Conclusion |        | Questions |</a:t>
            </a:r>
            <a:endParaRPr lang="en-GB" sz="1050" dirty="0">
              <a:solidFill>
                <a:srgbClr val="E2E2E3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1165497" y="1681018"/>
            <a:ext cx="7535862" cy="491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>
              <a:buNone/>
            </a:pPr>
            <a:r>
              <a:rPr lang="en-GB" sz="2800" dirty="0" smtClean="0">
                <a:latin typeface="Calibri" panose="020F0502020204030204" pitchFamily="34" charset="0"/>
              </a:rPr>
              <a:t>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542" y="1518055"/>
            <a:ext cx="6495909" cy="47877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077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8517</TotalTime>
  <Words>1384</Words>
  <Application>Microsoft Office PowerPoint</Application>
  <PresentationFormat>On-screen Show (4:3)</PresentationFormat>
  <Paragraphs>215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Cambria Math</vt:lpstr>
      <vt:lpstr>Quicksand</vt:lpstr>
      <vt:lpstr>Arial Unicode MS</vt:lpstr>
      <vt:lpstr>Calibri</vt:lpstr>
      <vt:lpstr>Verdana</vt:lpstr>
      <vt:lpstr>Eleanor template</vt:lpstr>
      <vt:lpstr>Delineating linear vegetation elements in agricultural landscapes using LiDAR point clouds</vt:lpstr>
      <vt:lpstr>Introduction</vt:lpstr>
      <vt:lpstr>PowerPoint Presentation</vt:lpstr>
      <vt:lpstr>Existing Research - Classification</vt:lpstr>
      <vt:lpstr>Existing Research – Linear Elements</vt:lpstr>
      <vt:lpstr>PowerPoint Presentation</vt:lpstr>
      <vt:lpstr>Research Area</vt:lpstr>
      <vt:lpstr>Data</vt:lpstr>
      <vt:lpstr>Method</vt:lpstr>
      <vt:lpstr>Parametrization</vt:lpstr>
      <vt:lpstr>PowerPoint Presentation</vt:lpstr>
      <vt:lpstr>PowerPoint Presentation</vt:lpstr>
      <vt:lpstr>Classification</vt:lpstr>
      <vt:lpstr>PowerPoint Presentation</vt:lpstr>
      <vt:lpstr>PowerPoint Presentation</vt:lpstr>
      <vt:lpstr>PowerPoint Presentation</vt:lpstr>
      <vt:lpstr>Delineation of linear elements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Discussion - Classification</vt:lpstr>
      <vt:lpstr>Discussion – Delineating Linear Objects</vt:lpstr>
      <vt:lpstr>PowerPoint Presentation</vt:lpstr>
      <vt:lpstr>Questions?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Delineating linear vegetation elements in agricultural landscapes in LiDAR point clouds</dc:title>
  <dc:creator>Chris Lucas</dc:creator>
  <cp:lastModifiedBy>Chris Lucas</cp:lastModifiedBy>
  <cp:revision>83</cp:revision>
  <dcterms:modified xsi:type="dcterms:W3CDTF">2017-06-21T15:21:03Z</dcterms:modified>
</cp:coreProperties>
</file>